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945" r:id="rId2"/>
  </p:sldMasterIdLst>
  <p:notesMasterIdLst>
    <p:notesMasterId r:id="rId27"/>
  </p:notesMasterIdLst>
  <p:handoutMasterIdLst>
    <p:handoutMasterId r:id="rId28"/>
  </p:handoutMasterIdLst>
  <p:sldIdLst>
    <p:sldId id="500" r:id="rId3"/>
    <p:sldId id="786" r:id="rId4"/>
    <p:sldId id="791" r:id="rId5"/>
    <p:sldId id="867" r:id="rId6"/>
    <p:sldId id="868" r:id="rId7"/>
    <p:sldId id="888" r:id="rId8"/>
    <p:sldId id="869" r:id="rId9"/>
    <p:sldId id="878" r:id="rId10"/>
    <p:sldId id="870" r:id="rId11"/>
    <p:sldId id="897" r:id="rId12"/>
    <p:sldId id="896" r:id="rId13"/>
    <p:sldId id="898" r:id="rId14"/>
    <p:sldId id="880" r:id="rId15"/>
    <p:sldId id="886" r:id="rId16"/>
    <p:sldId id="899" r:id="rId17"/>
    <p:sldId id="882" r:id="rId18"/>
    <p:sldId id="883" r:id="rId19"/>
    <p:sldId id="884" r:id="rId20"/>
    <p:sldId id="900" r:id="rId21"/>
    <p:sldId id="889" r:id="rId22"/>
    <p:sldId id="890" r:id="rId23"/>
    <p:sldId id="891" r:id="rId24"/>
    <p:sldId id="892" r:id="rId25"/>
    <p:sldId id="893" r:id="rId26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 Gibbons" initials="JG" lastIdx="12" clrIdx="0"/>
  <p:cmAuthor id="1" name="Rodrigo Floriano" initials="RF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4"/>
    <a:srgbClr val="678DC5"/>
    <a:srgbClr val="3E67A4"/>
    <a:srgbClr val="3E8DC5"/>
    <a:srgbClr val="5F5F65"/>
    <a:srgbClr val="7E7E86"/>
    <a:srgbClr val="FFFFFF"/>
    <a:srgbClr val="8E8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49" autoAdjust="0"/>
    <p:restoredTop sz="89277" autoAdjust="0"/>
  </p:normalViewPr>
  <p:slideViewPr>
    <p:cSldViewPr snapToGrid="0">
      <p:cViewPr varScale="1">
        <p:scale>
          <a:sx n="104" d="100"/>
          <a:sy n="104" d="100"/>
        </p:scale>
        <p:origin x="217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13" Type="http://schemas.openxmlformats.org/officeDocument/2006/relationships/slide" Target="slides/slide21.xml"/><Relationship Id="rId3" Type="http://schemas.openxmlformats.org/officeDocument/2006/relationships/slide" Target="slides/slide6.xml"/><Relationship Id="rId7" Type="http://schemas.openxmlformats.org/officeDocument/2006/relationships/slide" Target="slides/slide11.xml"/><Relationship Id="rId12" Type="http://schemas.openxmlformats.org/officeDocument/2006/relationships/slide" Target="slides/slide20.xml"/><Relationship Id="rId2" Type="http://schemas.openxmlformats.org/officeDocument/2006/relationships/slide" Target="slides/slide5.xml"/><Relationship Id="rId16" Type="http://schemas.openxmlformats.org/officeDocument/2006/relationships/slide" Target="slides/slide24.xml"/><Relationship Id="rId1" Type="http://schemas.openxmlformats.org/officeDocument/2006/relationships/slide" Target="slides/slide4.xml"/><Relationship Id="rId6" Type="http://schemas.openxmlformats.org/officeDocument/2006/relationships/slide" Target="slides/slide10.xml"/><Relationship Id="rId11" Type="http://schemas.openxmlformats.org/officeDocument/2006/relationships/slide" Target="slides/slide17.xml"/><Relationship Id="rId5" Type="http://schemas.openxmlformats.org/officeDocument/2006/relationships/slide" Target="slides/slide9.xml"/><Relationship Id="rId15" Type="http://schemas.openxmlformats.org/officeDocument/2006/relationships/slide" Target="slides/slide23.xml"/><Relationship Id="rId10" Type="http://schemas.openxmlformats.org/officeDocument/2006/relationships/slide" Target="slides/slide15.xml"/><Relationship Id="rId4" Type="http://schemas.openxmlformats.org/officeDocument/2006/relationships/slide" Target="slides/slide7.xml"/><Relationship Id="rId9" Type="http://schemas.openxmlformats.org/officeDocument/2006/relationships/slide" Target="slides/slide14.xml"/><Relationship Id="rId14" Type="http://schemas.openxmlformats.org/officeDocument/2006/relationships/slide" Target="slides/slide2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Presentation_ID.scr</a:t>
            </a:r>
          </a:p>
        </p:txBody>
      </p:sp>
      <p:sp>
        <p:nvSpPr>
          <p:cNvPr id="512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</a:pPr>
            <a:fld id="{22244E67-557B-7741-B9F5-F61AA18495DF}" type="slidenum">
              <a:rPr lang="en-US" sz="800"/>
              <a:pPr algn="r" defTabSz="903288">
                <a:lnSpc>
                  <a:spcPct val="100000"/>
                </a:lnSpc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181015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Presentation_ID.scr</a:t>
            </a:r>
          </a:p>
        </p:txBody>
      </p:sp>
      <p:sp>
        <p:nvSpPr>
          <p:cNvPr id="6148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 smtClean="0">
                <a:cs typeface="+mn-cs"/>
              </a:defRPr>
            </a:lvl1pPr>
          </a:lstStyle>
          <a:p>
            <a:pPr>
              <a:defRPr/>
            </a:pPr>
            <a:fld id="{F4CE0E46-7F05-B940-8356-5580BE265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646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9030C1-C977-B14B-8EB7-BA2B30FCDB63}" type="slidenum">
              <a:rPr lang="en-US" sz="800"/>
              <a:pPr/>
              <a:t>1</a:t>
            </a:fld>
            <a:endParaRPr lang="en-US" sz="8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IT Essentials</a:t>
            </a:r>
          </a:p>
          <a:p>
            <a:pPr>
              <a:buFontTx/>
              <a:buNone/>
            </a:pPr>
            <a:r>
              <a:rPr lang="en-US" sz="1200" b="0" dirty="0" smtClean="0"/>
              <a:t>Chapter 1: Introduction to the</a:t>
            </a:r>
            <a:r>
              <a:rPr lang="en-US" sz="1200" b="0" baseline="0" dirty="0" smtClean="0"/>
              <a:t> Personal Computer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476943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10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1.2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>
                <a:latin typeface="Arial" charset="0"/>
              </a:rPr>
              <a:t>Select Computer Components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1.2.1 -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Select PC Components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(Cont.)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87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11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1.2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>
                <a:latin typeface="Arial" charset="0"/>
              </a:rPr>
              <a:t>Select Computer Components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1.2.1 -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Select PC Components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(Cont.)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6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12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1.2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>
                <a:latin typeface="Arial" charset="0"/>
              </a:rPr>
              <a:t>Select Computer Components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1.2.1 -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Select PC Components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(Cont.)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063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IT Essentials</a:t>
            </a:r>
          </a:p>
          <a:p>
            <a:pPr>
              <a:buFontTx/>
              <a:buNone/>
            </a:pPr>
            <a:r>
              <a:rPr lang="en-US" sz="1200" b="0" dirty="0" smtClean="0"/>
              <a:t>Chapter 1: Introduction to the</a:t>
            </a:r>
            <a:r>
              <a:rPr lang="en-US" sz="1200" b="0" baseline="0" dirty="0" smtClean="0"/>
              <a:t> Personal Computer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164461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14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1.3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>
                <a:latin typeface="Arial" charset="0"/>
              </a:rPr>
              <a:t>Configurations for Specialized Computer Systems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1.3.1 -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Specialized Computer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329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15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1.3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>
                <a:latin typeface="Arial" charset="0"/>
              </a:rPr>
              <a:t>Configurations for Specialized Computer Systems 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1.3.1 -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Specialized Computer Systems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79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IT Essentials</a:t>
            </a:r>
          </a:p>
          <a:p>
            <a:pPr>
              <a:buFontTx/>
              <a:buNone/>
            </a:pPr>
            <a:r>
              <a:rPr lang="en-US" sz="1200" b="0" dirty="0" smtClean="0"/>
              <a:t>Chapter 1: Introduction to the</a:t>
            </a:r>
            <a:r>
              <a:rPr lang="en-US" sz="1200" b="0" baseline="0" dirty="0" smtClean="0"/>
              <a:t> Personal Computer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633365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17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1.4.1.1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- </a:t>
            </a:r>
            <a:r>
              <a:rPr lang="en-US" dirty="0" smtClean="0">
                <a:latin typeface="Arial" charset="0"/>
              </a:rPr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828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20</a:t>
            </a:fld>
            <a:endParaRPr lang="en-US" sz="8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2776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21</a:t>
            </a:fld>
            <a:endParaRPr lang="en-US" sz="8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New Terms and Commands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113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7238055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22</a:t>
            </a:fld>
            <a:endParaRPr lang="en-US" sz="8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New Terms and Commands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7169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23</a:t>
            </a:fld>
            <a:endParaRPr lang="en-US" sz="8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New Terms and Commands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7315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24</a:t>
            </a:fld>
            <a:endParaRPr lang="en-US" sz="8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New Terms and Commands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55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IT Essentials</a:t>
            </a:r>
          </a:p>
          <a:p>
            <a:pPr>
              <a:buFontTx/>
              <a:buNone/>
            </a:pPr>
            <a:r>
              <a:rPr lang="en-US" sz="1200" b="0" dirty="0" smtClean="0"/>
              <a:t>Chapter 1: Introduction to the</a:t>
            </a:r>
            <a:r>
              <a:rPr lang="en-US" sz="1200" b="0" baseline="0" dirty="0" smtClean="0"/>
              <a:t> Personal Computer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867733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4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1.1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>
                <a:latin typeface="Arial" charset="0"/>
              </a:rPr>
              <a:t>Personal Computer Systems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1.1.1 -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Cases and Power Supplies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062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5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1.1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>
                <a:latin typeface="Arial" charset="0"/>
              </a:rPr>
              <a:t>Personal Computer Systems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1.1.2 - </a:t>
            </a:r>
            <a:r>
              <a:rPr lang="en-US" dirty="0" smtClean="0">
                <a:latin typeface="Arial" charset="0"/>
              </a:rPr>
              <a:t>Internal PC Components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674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6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1.1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>
                <a:latin typeface="Arial" charset="0"/>
              </a:rPr>
              <a:t>Personal Computer Systems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1.1.2 - </a:t>
            </a:r>
            <a:r>
              <a:rPr lang="en-US" dirty="0" smtClean="0">
                <a:latin typeface="Arial" charset="0"/>
              </a:rPr>
              <a:t>Internal PC Components (Cont.)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250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7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1.1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>
                <a:latin typeface="Arial" charset="0"/>
              </a:rPr>
              <a:t>Personal Computer Systems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1.1.3 -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External Ports and Cables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697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IT Essentials</a:t>
            </a:r>
          </a:p>
          <a:p>
            <a:pPr>
              <a:buFontTx/>
              <a:buNone/>
            </a:pPr>
            <a:r>
              <a:rPr lang="en-US" sz="1200" b="0" dirty="0" smtClean="0"/>
              <a:t>Chapter 1: Introduction to the</a:t>
            </a:r>
            <a:r>
              <a:rPr lang="en-US" sz="1200" b="0" baseline="0" dirty="0" smtClean="0"/>
              <a:t> Personal Computer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779939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9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1.2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>
                <a:latin typeface="Arial" charset="0"/>
              </a:rPr>
              <a:t>Select Computer Components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1.2.1 -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Select PC Components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62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C7FBAF0-BCF5-8741-945F-3C6763791038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402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2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6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69748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4face_0212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1350"/>
            <a:ext cx="91440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7F1BC4EF-034A-F647-AA58-B71D58802FDB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pic>
        <p:nvPicPr>
          <p:cNvPr id="9" name="Picture 331" descr="Cisco_New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3" descr="Cis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85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47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2851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31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73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48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56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0229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8" y="1687390"/>
            <a:ext cx="7940675" cy="4720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75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4253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7491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29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0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15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4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7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6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85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9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90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28856D66-2D7E-BA44-8BF8-F720D8CAD36C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398" y="2078328"/>
            <a:ext cx="7940675" cy="395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ＭＳ Ｐゴシック" charset="0"/>
          <a:cs typeface="ＭＳ Ｐゴシック" charset="0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193868" y="394392"/>
            <a:ext cx="877215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3075" name="Rectangle 6281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3076" name="Rectangle 6282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6084AB3D-AE30-934E-B0BC-A74C2CCEE444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sp>
        <p:nvSpPr>
          <p:cNvPr id="3077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109" y="1539502"/>
            <a:ext cx="8733677" cy="492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8" name="Rectangle 6312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3079" name="Rectangle 6313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Confidential</a:t>
            </a:r>
          </a:p>
        </p:txBody>
      </p:sp>
      <p:pic>
        <p:nvPicPr>
          <p:cNvPr id="3080" name="Picture 8" descr="Rev08_Cisco_BrandBar10_060408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ＭＳ Ｐゴシック" charset="0"/>
          <a:cs typeface="ＭＳ Ｐゴシック" charset="0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Arial" charset="0"/>
              </a:rPr>
              <a:t>Chapter 1:</a:t>
            </a:r>
            <a:br>
              <a:rPr lang="en-US" sz="2400" dirty="0">
                <a:latin typeface="Arial" charset="0"/>
              </a:rPr>
            </a:br>
            <a:r>
              <a:rPr lang="en-US" sz="2400" dirty="0"/>
              <a:t>Introduction to the Personal </a:t>
            </a:r>
            <a:r>
              <a:rPr lang="en-US" sz="2400" dirty="0" smtClean="0"/>
              <a:t>Computer</a:t>
            </a:r>
            <a:endParaRPr lang="en-US" sz="2400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6788150" cy="658812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Arial" charset="0"/>
              </a:rPr>
              <a:t>IT Essentials v6.0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>
                <a:latin typeface="Arial" charset="0"/>
              </a:rPr>
              <a:t>Select Computer Components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smtClean="0">
                <a:latin typeface="Arial" charset="0"/>
              </a:rPr>
              <a:t>Select PC Components (Cont.)</a:t>
            </a:r>
            <a:endParaRPr lang="en-US" dirty="0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9" y="1342706"/>
            <a:ext cx="5698593" cy="4786870"/>
          </a:xfrm>
        </p:spPr>
        <p:txBody>
          <a:bodyPr/>
          <a:lstStyle/>
          <a:p>
            <a:r>
              <a:rPr lang="en-US" sz="2000" dirty="0"/>
              <a:t>Select the Case and </a:t>
            </a:r>
            <a:r>
              <a:rPr lang="en-US" sz="2000" dirty="0" smtClean="0"/>
              <a:t>Fans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Case and fans must be chosen to maximize internal airflow.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fans must fit the case and be within the power limits provided by the power supply.</a:t>
            </a:r>
            <a:endParaRPr lang="en-US" sz="1600" dirty="0"/>
          </a:p>
          <a:p>
            <a:r>
              <a:rPr lang="en-US" sz="2000" dirty="0"/>
              <a:t>Select the Power </a:t>
            </a:r>
            <a:r>
              <a:rPr lang="en-US" sz="2000" dirty="0" smtClean="0"/>
              <a:t>Supply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power supply should be selected based on the maximum amount of power required by all the internal components.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Remember that some components will draw more power while under heavy load.</a:t>
            </a:r>
            <a:endParaRPr lang="en-US" sz="1600" dirty="0"/>
          </a:p>
          <a:p>
            <a:r>
              <a:rPr lang="en-US" sz="2000" dirty="0" smtClean="0"/>
              <a:t>Select </a:t>
            </a:r>
            <a:r>
              <a:rPr lang="en-US" sz="2000" dirty="0"/>
              <a:t>Adapter </a:t>
            </a:r>
            <a:r>
              <a:rPr lang="en-US" sz="2000" dirty="0" smtClean="0"/>
              <a:t>Cards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Make sure the motherboard has compatible expansion slots to support the adapter cards.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motherboard must also have enough expansion slots to receive all the required adapter cards.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Customer needs will define what adapter cards must be procured and installed.</a:t>
            </a:r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149" y="4739439"/>
            <a:ext cx="2566731" cy="1914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1702" y="1342706"/>
            <a:ext cx="2907178" cy="1137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3610" y="2523693"/>
            <a:ext cx="2512764" cy="21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7466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>
                <a:latin typeface="Arial" charset="0"/>
              </a:rPr>
              <a:t>Select Computer Components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smtClean="0">
                <a:latin typeface="Arial" charset="0"/>
              </a:rPr>
              <a:t>Select PC Components (Cont.)</a:t>
            </a:r>
            <a:endParaRPr lang="en-US" dirty="0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9" y="1342706"/>
            <a:ext cx="5698593" cy="4786870"/>
          </a:xfrm>
        </p:spPr>
        <p:txBody>
          <a:bodyPr/>
          <a:lstStyle/>
          <a:p>
            <a:r>
              <a:rPr lang="en-US" sz="2000" dirty="0" smtClean="0"/>
              <a:t>Select </a:t>
            </a:r>
            <a:r>
              <a:rPr lang="en-US" sz="2000" dirty="0"/>
              <a:t>Hard </a:t>
            </a:r>
            <a:r>
              <a:rPr lang="en-US" sz="2000" dirty="0" smtClean="0"/>
              <a:t>Drives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Important hard drive factors to be considered are speed, storage space and communication interface type.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drive’s underlying technology (HDD vs SSD) directly impacts speed.</a:t>
            </a:r>
            <a:endParaRPr lang="en-US" sz="1600" dirty="0"/>
          </a:p>
          <a:p>
            <a:r>
              <a:rPr lang="en-US" sz="2000" dirty="0"/>
              <a:t>Select a Media </a:t>
            </a:r>
            <a:r>
              <a:rPr lang="en-US" sz="2000" dirty="0" smtClean="0"/>
              <a:t>Reader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media reader must be compatible with customer media.</a:t>
            </a:r>
            <a:endParaRPr lang="en-US" sz="1600" dirty="0"/>
          </a:p>
          <a:p>
            <a:r>
              <a:rPr lang="en-US" sz="2000" dirty="0"/>
              <a:t>Select Optical </a:t>
            </a:r>
            <a:r>
              <a:rPr lang="en-US" sz="2000" dirty="0" smtClean="0"/>
              <a:t>Drives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Make </a:t>
            </a:r>
            <a:r>
              <a:rPr lang="en-US" sz="1600" dirty="0"/>
              <a:t>sure the </a:t>
            </a:r>
            <a:r>
              <a:rPr lang="en-US" sz="1600" dirty="0" smtClean="0"/>
              <a:t>drive </a:t>
            </a:r>
            <a:r>
              <a:rPr lang="en-US" sz="1600" dirty="0"/>
              <a:t>is compatible with customer </a:t>
            </a:r>
            <a:r>
              <a:rPr lang="en-US" sz="1600" dirty="0" smtClean="0"/>
              <a:t>media.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Other factors to consider are speed, </a:t>
            </a:r>
            <a:r>
              <a:rPr lang="en-US" sz="1600" dirty="0"/>
              <a:t>communication interface </a:t>
            </a:r>
            <a:r>
              <a:rPr lang="en-US" sz="1600" dirty="0" smtClean="0"/>
              <a:t>type and the ability to write to the media.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149" y="4739439"/>
            <a:ext cx="2566731" cy="1914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1702" y="1342706"/>
            <a:ext cx="2907178" cy="1137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3610" y="2523693"/>
            <a:ext cx="2512764" cy="21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935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>
                <a:latin typeface="Arial" charset="0"/>
              </a:rPr>
              <a:t>Select Computer Components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smtClean="0">
                <a:latin typeface="Arial" charset="0"/>
              </a:rPr>
              <a:t>Select PC Components (Cont.)</a:t>
            </a:r>
            <a:endParaRPr lang="en-US" dirty="0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9" y="1342706"/>
            <a:ext cx="5698593" cy="4786870"/>
          </a:xfrm>
        </p:spPr>
        <p:txBody>
          <a:bodyPr/>
          <a:lstStyle/>
          <a:p>
            <a:r>
              <a:rPr lang="en-US" sz="2000" dirty="0" smtClean="0"/>
              <a:t>Select External Storage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Important factors when selecting external storage are storage space, speed and communication interface.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Make sure the computer has enough ports to accommodate the external devices and peripherals.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Note: </a:t>
            </a:r>
            <a:r>
              <a:rPr lang="en-US" sz="1600" dirty="0" smtClean="0"/>
              <a:t>Some external devices do not require an external power supply but rely on a second USB port for power.</a:t>
            </a:r>
          </a:p>
          <a:p>
            <a:r>
              <a:rPr lang="en-US" sz="2000" dirty="0" smtClean="0"/>
              <a:t>Select I/O Devices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selection of I/O devices </a:t>
            </a:r>
            <a:r>
              <a:rPr lang="en-US" sz="1600" dirty="0" smtClean="0"/>
              <a:t>is application specific and will depend </a:t>
            </a:r>
            <a:r>
              <a:rPr lang="en-US" sz="1600" dirty="0"/>
              <a:t>on </a:t>
            </a:r>
            <a:r>
              <a:rPr lang="en-US" sz="1600" dirty="0" smtClean="0"/>
              <a:t>customer requirements.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Make sure the computer has enough communication ports and that they are compatible with the types required by the I/O devices.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149" y="4739439"/>
            <a:ext cx="2566731" cy="1914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1702" y="1342706"/>
            <a:ext cx="2907178" cy="1137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3610" y="2523693"/>
            <a:ext cx="2512764" cy="21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078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5837" y="2263775"/>
            <a:ext cx="4339280" cy="1481138"/>
          </a:xfrm>
        </p:spPr>
        <p:txBody>
          <a:bodyPr/>
          <a:lstStyle/>
          <a:p>
            <a:pPr eaLnBrk="1" hangingPunct="1"/>
            <a:r>
              <a:rPr lang="en-US" sz="2400" dirty="0"/>
              <a:t>1.3 </a:t>
            </a:r>
            <a:r>
              <a:rPr lang="en-US" sz="2400" dirty="0" smtClean="0"/>
              <a:t> Configurations for Specialized Computer Systems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40205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108895" y="3161305"/>
            <a:ext cx="3999738" cy="3162329"/>
          </a:xfrm>
          <a:prstGeom prst="rect">
            <a:avLst/>
          </a:prstGeom>
        </p:spPr>
      </p:pic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>
                <a:latin typeface="Arial" charset="0"/>
              </a:rPr>
              <a:t>Configurations for Specialized Computer Systems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smtClean="0">
                <a:latin typeface="Arial" charset="0"/>
              </a:rPr>
              <a:t>Specialized Computer Systems</a:t>
            </a:r>
            <a:endParaRPr lang="en-US" dirty="0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9" y="1539502"/>
            <a:ext cx="5698593" cy="4786870"/>
          </a:xfrm>
        </p:spPr>
        <p:txBody>
          <a:bodyPr/>
          <a:lstStyle/>
          <a:p>
            <a:r>
              <a:rPr lang="en-US" sz="2000" dirty="0" smtClean="0"/>
              <a:t>Thick and Thin Clients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Thin clients have little processing power and are designed to act as a terminal to a server (thick client).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Thick clients have more powerful CPUs, more memory and their own storage. They serve as processing stations for thin clients.</a:t>
            </a:r>
          </a:p>
          <a:p>
            <a:r>
              <a:rPr lang="en-US" sz="2000" dirty="0" err="1" smtClean="0"/>
              <a:t>CAx</a:t>
            </a:r>
            <a:r>
              <a:rPr lang="en-US" sz="2000" dirty="0" smtClean="0"/>
              <a:t> Workstations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Designed to support CAD and CAM applications.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Plenty of RAM, fast disks, powerful CPU and special input devices are common resources.</a:t>
            </a:r>
          </a:p>
          <a:p>
            <a:r>
              <a:rPr lang="en-US" sz="2000" dirty="0" smtClean="0"/>
              <a:t>Audio and Video Editing Workstations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Common editing workstation resources include much RAM</a:t>
            </a:r>
            <a:r>
              <a:rPr lang="en-US" sz="1600" dirty="0"/>
              <a:t>, fast disks, powerful CPU and special </a:t>
            </a:r>
            <a:r>
              <a:rPr lang="en-US" sz="1600" dirty="0" smtClean="0"/>
              <a:t>adapter cards such as audio and video capture.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2766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316909" y="4231891"/>
            <a:ext cx="2649115" cy="2094481"/>
          </a:xfrm>
          <a:prstGeom prst="rect">
            <a:avLst/>
          </a:prstGeom>
        </p:spPr>
      </p:pic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>
                <a:latin typeface="Arial" charset="0"/>
              </a:rPr>
              <a:t>Configurations for Specialized Computer Systems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smtClean="0">
                <a:latin typeface="Arial" charset="0"/>
              </a:rPr>
              <a:t>Specialized Computer Systems (Cont.)</a:t>
            </a:r>
            <a:endParaRPr lang="en-US" dirty="0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9" y="1539502"/>
            <a:ext cx="6842031" cy="4786870"/>
          </a:xfrm>
        </p:spPr>
        <p:txBody>
          <a:bodyPr/>
          <a:lstStyle/>
          <a:p>
            <a:r>
              <a:rPr lang="en-US" sz="2000" dirty="0" smtClean="0"/>
              <a:t>Virtualization Workstations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These workstations are designed to run virtual computers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Virtual computers use and share the workstation’s physical resources such as CPU, memory and disks.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selection of physical resources will depend on the number and purpose of the virtual machines.</a:t>
            </a:r>
          </a:p>
          <a:p>
            <a:r>
              <a:rPr lang="en-US" sz="2000" dirty="0" smtClean="0"/>
              <a:t>Gaming PCs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Due to high resource requirements of modern games, gaming PCs are very resource demanding.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 few requirements of gaming PCs are: top end CPU, lots of fast RAM, fast disks, high performance input devices and audio systems.</a:t>
            </a:r>
          </a:p>
          <a:p>
            <a:r>
              <a:rPr lang="en-US" sz="2000" dirty="0" smtClean="0"/>
              <a:t>Home Theatre PCs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These computers must be able to play various media formats and, in some cases, receive TV signals.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Common HTPC requirements include powerful CPU, fast RAM, large disks, fast NIC and video card with TV input.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5401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5836" y="2263775"/>
            <a:ext cx="4358524" cy="1481138"/>
          </a:xfrm>
        </p:spPr>
        <p:txBody>
          <a:bodyPr/>
          <a:lstStyle/>
          <a:p>
            <a:pPr eaLnBrk="1" hangingPunct="1"/>
            <a:r>
              <a:rPr lang="en-US" sz="2400" dirty="0"/>
              <a:t>1.4  </a:t>
            </a:r>
            <a:r>
              <a:rPr lang="en-US" sz="2400" dirty="0" smtClean="0"/>
              <a:t>Chapter Summary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85535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365508" y="1539502"/>
            <a:ext cx="8600517" cy="248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dirty="0"/>
              <a:t>This chapter introduced the components that comprise a personal computer system and </a:t>
            </a:r>
            <a:r>
              <a:rPr lang="en-US" sz="1600" dirty="0" smtClean="0"/>
              <a:t>what to consider when choosing </a:t>
            </a:r>
            <a:r>
              <a:rPr lang="en-US" sz="1600" dirty="0"/>
              <a:t>upgrade components. </a:t>
            </a:r>
          </a:p>
          <a:p>
            <a:r>
              <a:rPr lang="en-US" sz="1600" dirty="0"/>
              <a:t>Information technology encompasses the use of computers, network hardware, and software to process, store, transmit, and retrieve information.</a:t>
            </a:r>
          </a:p>
          <a:p>
            <a:r>
              <a:rPr lang="en-US" sz="1600" dirty="0"/>
              <a:t>A personal computer system consists of hardware components and software applications.</a:t>
            </a:r>
          </a:p>
          <a:p>
            <a:r>
              <a:rPr lang="en-US" sz="1600" dirty="0"/>
              <a:t>The computer case and power supply must be chosen carefully to support the hardware inside the case and allow for the addition of components.</a:t>
            </a:r>
          </a:p>
          <a:p>
            <a:r>
              <a:rPr lang="en-US" sz="1600" dirty="0" smtClean="0"/>
              <a:t>The internal components of a computer are selected for specific features and functions. All internal components must be compatible with the motherboard.</a:t>
            </a:r>
          </a:p>
          <a:p>
            <a:r>
              <a:rPr lang="en-US" sz="1600" dirty="0" smtClean="0"/>
              <a:t>Use the correct type of ports and cables when connecting devices.</a:t>
            </a:r>
          </a:p>
          <a:p>
            <a:r>
              <a:rPr lang="en-US" sz="1600" dirty="0" smtClean="0"/>
              <a:t>Typical </a:t>
            </a:r>
            <a:r>
              <a:rPr lang="en-US" sz="1600" dirty="0"/>
              <a:t>input devices include the keyboard, mouse, touch screen, and digital cameras.</a:t>
            </a:r>
          </a:p>
          <a:p>
            <a:r>
              <a:rPr lang="en-US" sz="1600" dirty="0"/>
              <a:t>Typical output devices include monitors, printers, and speakers.</a:t>
            </a:r>
          </a:p>
          <a:p>
            <a:r>
              <a:rPr lang="en-US" sz="1600" dirty="0"/>
              <a:t>Cases, power supplies, the CPU and cooling system, RAM, hard drives, and adapter cards, must be upgraded when devices fail or no longer meet customer needs.</a:t>
            </a:r>
          </a:p>
          <a:p>
            <a:r>
              <a:rPr lang="en-US" sz="1600" dirty="0"/>
              <a:t>Specialized computers require hardware specific to </a:t>
            </a:r>
            <a:r>
              <a:rPr lang="en-US" sz="1600" dirty="0" smtClean="0"/>
              <a:t>operate. </a:t>
            </a:r>
            <a:r>
              <a:rPr lang="en-US" sz="1600" dirty="0"/>
              <a:t>The type of hardware used in specialized computers is determined by how a customer works and what a customer wants to accomplish.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>
                <a:latin typeface="Arial" charset="0"/>
              </a:rPr>
              <a:t>Chapter Summary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Summary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7609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ctr"/>
          <a:lstStyle/>
          <a:p>
            <a:endParaRPr lang="en-US"/>
          </a:p>
        </p:txBody>
      </p:sp>
      <p:pic>
        <p:nvPicPr>
          <p:cNvPr id="121858" name="Picture 3" descr="CNA_largo-onwhit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0368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Assignment 1 –PC </a:t>
            </a:r>
            <a:r>
              <a:rPr lang="en-CA" dirty="0"/>
              <a:t>C</a:t>
            </a:r>
            <a:r>
              <a:rPr lang="en-CA" dirty="0" smtClean="0"/>
              <a:t>omponent </a:t>
            </a:r>
            <a:r>
              <a:rPr lang="en-CA" dirty="0"/>
              <a:t>R</a:t>
            </a:r>
            <a:r>
              <a:rPr lang="en-CA" dirty="0" smtClean="0"/>
              <a:t>esearch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Choose 10 terms from the slideshow that you have heard of but maybe do not fully understand.  </a:t>
            </a:r>
          </a:p>
          <a:p>
            <a:r>
              <a:rPr lang="en-CA" dirty="0" smtClean="0"/>
              <a:t>Search for more information on these terms and record a definition in your own words.</a:t>
            </a:r>
          </a:p>
          <a:p>
            <a:r>
              <a:rPr lang="en-CA" dirty="0" smtClean="0"/>
              <a:t>The final product can be a word doc or PowerPoint and will be uploaded to Moodle.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425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655638" y="609600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Chapter 1 - Sections &amp; Objectives</a:t>
            </a:r>
          </a:p>
        </p:txBody>
      </p:sp>
      <p:sp>
        <p:nvSpPr>
          <p:cNvPr id="4099" name="Rectangle 34"/>
          <p:cNvSpPr>
            <a:spLocks noGrp="1" noChangeArrowheads="1"/>
          </p:cNvSpPr>
          <p:nvPr>
            <p:ph type="body" idx="4294967295"/>
          </p:nvPr>
        </p:nvSpPr>
        <p:spPr>
          <a:xfrm>
            <a:off x="655638" y="1828800"/>
            <a:ext cx="7940675" cy="4252259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CA" sz="2000" dirty="0" smtClean="0"/>
              <a:t>1.1 Personal Computer Systems</a:t>
            </a:r>
          </a:p>
          <a:p>
            <a:pPr lvl="1">
              <a:buFont typeface="Wingdings" charset="2"/>
              <a:buChar char="§"/>
            </a:pPr>
            <a:r>
              <a:rPr lang="en-CA" sz="1600" dirty="0" smtClean="0"/>
              <a:t> Explain how personal computer systems work together</a:t>
            </a:r>
          </a:p>
          <a:p>
            <a:pPr>
              <a:buFont typeface="Wingdings" charset="2"/>
              <a:buChar char="§"/>
            </a:pPr>
            <a:r>
              <a:rPr lang="en-CA" sz="2000" dirty="0" smtClean="0"/>
              <a:t>1.2 Select Computer Components</a:t>
            </a:r>
          </a:p>
          <a:p>
            <a:pPr lvl="1">
              <a:buFont typeface="Wingdings" charset="2"/>
              <a:buChar char="§"/>
            </a:pPr>
            <a:r>
              <a:rPr lang="en-CA" sz="1600" dirty="0" smtClean="0"/>
              <a:t> Select appropriate computer components</a:t>
            </a:r>
            <a:endParaRPr lang="en-CA" sz="1600" dirty="0"/>
          </a:p>
          <a:p>
            <a:pPr>
              <a:buFont typeface="Wingdings" charset="2"/>
              <a:buChar char="§"/>
            </a:pPr>
            <a:r>
              <a:rPr lang="en-CA" sz="2000" dirty="0" smtClean="0"/>
              <a:t>1.3 Configurations for Specialized Computer Systems</a:t>
            </a:r>
          </a:p>
          <a:p>
            <a:pPr marL="576263" lvl="2" indent="-236538">
              <a:spcBef>
                <a:spcPct val="50000"/>
              </a:spcBef>
              <a:buFont typeface="Wingdings" charset="2"/>
              <a:buChar char="§"/>
            </a:pPr>
            <a:r>
              <a:rPr lang="en-CA" sz="1600" dirty="0" smtClean="0"/>
              <a:t>Explain how hardware is configured for task-specific computers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57108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>
                <a:latin typeface="Arial" charset="0"/>
              </a:rPr>
              <a:t>Section 1.1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13110" y="1539502"/>
            <a:ext cx="2603662" cy="494635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adapter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 smtClean="0"/>
              <a:t>agp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 smtClean="0"/>
              <a:t>amd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amplifier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analog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architecture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 smtClean="0"/>
              <a:t>ata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 smtClean="0"/>
              <a:t>atx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atx12v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backbone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biometric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bios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bit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2816772" y="1539502"/>
            <a:ext cx="2603662" cy="49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1600" kern="0" dirty="0" err="1" smtClean="0"/>
              <a:t>bnc</a:t>
            </a:r>
            <a:endParaRPr lang="en-US" sz="1600" kern="0" dirty="0" smtClean="0"/>
          </a:p>
          <a:p>
            <a:pPr marL="0" indent="0">
              <a:buNone/>
            </a:pPr>
            <a:r>
              <a:rPr lang="en-US" sz="1600" kern="0" dirty="0" smtClean="0"/>
              <a:t>bus</a:t>
            </a:r>
          </a:p>
          <a:p>
            <a:pPr marL="0" indent="0">
              <a:buNone/>
            </a:pPr>
            <a:r>
              <a:rPr lang="en-US" sz="1600" kern="0" dirty="0" smtClean="0"/>
              <a:t>byte</a:t>
            </a:r>
          </a:p>
          <a:p>
            <a:pPr marL="0" indent="0">
              <a:buNone/>
            </a:pPr>
            <a:r>
              <a:rPr lang="en-US" sz="1600" kern="0" dirty="0" smtClean="0"/>
              <a:t>cache</a:t>
            </a:r>
          </a:p>
          <a:p>
            <a:pPr marL="0" indent="0">
              <a:buNone/>
            </a:pPr>
            <a:r>
              <a:rPr lang="en-US" sz="1600" kern="0" dirty="0" smtClean="0"/>
              <a:t>capacitors</a:t>
            </a:r>
          </a:p>
          <a:p>
            <a:pPr marL="0" indent="0">
              <a:buNone/>
            </a:pPr>
            <a:r>
              <a:rPr lang="en-US" sz="1600" kern="0" dirty="0" smtClean="0"/>
              <a:t>card</a:t>
            </a:r>
          </a:p>
          <a:p>
            <a:pPr marL="0" indent="0">
              <a:buNone/>
            </a:pPr>
            <a:r>
              <a:rPr lang="en-US" sz="1600" kern="0" dirty="0" smtClean="0"/>
              <a:t>cartridge</a:t>
            </a:r>
          </a:p>
          <a:p>
            <a:pPr marL="0" indent="0">
              <a:buNone/>
            </a:pPr>
            <a:r>
              <a:rPr lang="en-US" sz="1600" kern="0" dirty="0" smtClean="0"/>
              <a:t>case</a:t>
            </a:r>
          </a:p>
          <a:p>
            <a:pPr marL="0" indent="0">
              <a:buNone/>
            </a:pPr>
            <a:r>
              <a:rPr lang="en-US" sz="1600" kern="0" dirty="0" smtClean="0"/>
              <a:t>cathode</a:t>
            </a:r>
          </a:p>
          <a:p>
            <a:pPr marL="0" indent="0">
              <a:buNone/>
            </a:pPr>
            <a:r>
              <a:rPr lang="en-US" sz="1600" kern="0" dirty="0" smtClean="0"/>
              <a:t>chassis</a:t>
            </a:r>
          </a:p>
          <a:p>
            <a:pPr marL="0" indent="0">
              <a:buNone/>
            </a:pPr>
            <a:r>
              <a:rPr lang="en-US" sz="1600" kern="0" dirty="0" smtClean="0"/>
              <a:t>chip</a:t>
            </a:r>
          </a:p>
          <a:p>
            <a:pPr marL="0" indent="0">
              <a:buNone/>
            </a:pPr>
            <a:r>
              <a:rPr lang="en-US" sz="1600" kern="0" dirty="0" smtClean="0"/>
              <a:t>chipset</a:t>
            </a:r>
            <a:endParaRPr lang="en-US" sz="1600" kern="0" dirty="0"/>
          </a:p>
          <a:p>
            <a:pPr marL="0" indent="0">
              <a:buNone/>
            </a:pPr>
            <a:r>
              <a:rPr lang="en-US" sz="1600" kern="0" dirty="0" err="1" smtClean="0"/>
              <a:t>cisc</a:t>
            </a:r>
            <a:endParaRPr lang="en-US" sz="1600" kern="0" dirty="0" smtClean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5420434" y="1539502"/>
            <a:ext cx="2603662" cy="49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kern="0" dirty="0" smtClean="0"/>
              <a:t>coaxial</a:t>
            </a:r>
          </a:p>
          <a:p>
            <a:pPr marL="0" indent="0">
              <a:buNone/>
            </a:pPr>
            <a:r>
              <a:rPr lang="en-US" sz="1600" kern="0" dirty="0" smtClean="0"/>
              <a:t>computer</a:t>
            </a:r>
          </a:p>
          <a:p>
            <a:pPr marL="0" indent="0">
              <a:buNone/>
            </a:pPr>
            <a:r>
              <a:rPr lang="en-US" sz="1600" kern="0" dirty="0" smtClean="0"/>
              <a:t>cooling</a:t>
            </a:r>
          </a:p>
          <a:p>
            <a:pPr marL="0" indent="0">
              <a:buNone/>
            </a:pPr>
            <a:r>
              <a:rPr lang="en-US" sz="1600" kern="0" dirty="0" err="1" smtClean="0"/>
              <a:t>cpu</a:t>
            </a:r>
            <a:endParaRPr lang="en-US" sz="1600" kern="0" dirty="0" smtClean="0"/>
          </a:p>
          <a:p>
            <a:pPr marL="0" indent="0">
              <a:buNone/>
            </a:pPr>
            <a:r>
              <a:rPr lang="en-US" sz="1600" kern="0" dirty="0" err="1" smtClean="0"/>
              <a:t>crt</a:t>
            </a:r>
            <a:endParaRPr lang="en-US" sz="1600" kern="0" dirty="0" smtClean="0"/>
          </a:p>
          <a:p>
            <a:pPr marL="0" indent="0">
              <a:buNone/>
            </a:pPr>
            <a:r>
              <a:rPr lang="en-US" sz="1600" kern="0" dirty="0" smtClean="0"/>
              <a:t>desktop</a:t>
            </a:r>
          </a:p>
          <a:p>
            <a:pPr marL="0" indent="0">
              <a:buNone/>
            </a:pPr>
            <a:r>
              <a:rPr lang="en-US" sz="1600" kern="0" dirty="0" smtClean="0"/>
              <a:t>digital</a:t>
            </a:r>
          </a:p>
          <a:p>
            <a:pPr marL="0" indent="0">
              <a:buNone/>
            </a:pPr>
            <a:r>
              <a:rPr lang="en-US" sz="1600" kern="0" dirty="0" smtClean="0"/>
              <a:t>digitizer</a:t>
            </a:r>
          </a:p>
          <a:p>
            <a:pPr marL="0" indent="0">
              <a:buNone/>
            </a:pPr>
            <a:r>
              <a:rPr lang="en-US" sz="1600" kern="0" dirty="0" smtClean="0"/>
              <a:t>diode</a:t>
            </a:r>
          </a:p>
          <a:p>
            <a:pPr marL="0" indent="0">
              <a:buNone/>
            </a:pPr>
            <a:r>
              <a:rPr lang="en-US" sz="1600" dirty="0" smtClean="0"/>
              <a:t>dip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disk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display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 smtClean="0"/>
              <a:t>displayport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96915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>
                <a:latin typeface="Arial" charset="0"/>
              </a:rPr>
              <a:t>Section 1.1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</a:t>
            </a:r>
            <a:r>
              <a:rPr lang="en-US" dirty="0" smtClean="0">
                <a:latin typeface="Arial" charset="0"/>
              </a:rPr>
              <a:t>Commands (cont.)</a:t>
            </a:r>
            <a:endParaRPr lang="en-US" dirty="0">
              <a:latin typeface="Arial" charset="0"/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13110" y="1539502"/>
            <a:ext cx="2603662" cy="494635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err="1" smtClean="0"/>
              <a:t>dlp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dot pitch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drive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 smtClean="0"/>
              <a:t>dvd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dvi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 smtClean="0"/>
              <a:t>eisa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eps12v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 smtClean="0"/>
              <a:t>ethernet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 smtClean="0"/>
              <a:t>eufi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fan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firmware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flash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floppy</a:t>
            </a:r>
            <a:endParaRPr lang="en-US" sz="16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2816772" y="1539502"/>
            <a:ext cx="2603662" cy="49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fps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 smtClean="0"/>
              <a:t>fsb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gamepads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 smtClean="0"/>
              <a:t>ghz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err="1" smtClean="0"/>
              <a:t>gui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hardware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 smtClean="0"/>
              <a:t>hdd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 smtClean="0"/>
              <a:t>hdmi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headphones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heatsink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hertz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hub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intel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5420434" y="1539502"/>
            <a:ext cx="2603662" cy="49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dirty="0" err="1" smtClean="0"/>
              <a:t>gpu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grounded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keyboard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 smtClean="0"/>
              <a:t>kvm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laptop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lasers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 smtClean="0"/>
              <a:t>lcd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led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 smtClean="0"/>
              <a:t>lga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 smtClean="0"/>
              <a:t>mca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 smtClean="0"/>
              <a:t>mhz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microchannel</a:t>
            </a:r>
          </a:p>
          <a:p>
            <a:pPr marL="0" indent="0">
              <a:buNone/>
            </a:pPr>
            <a:r>
              <a:rPr lang="en-US" sz="1600" dirty="0" err="1" smtClean="0"/>
              <a:t>micromirror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160646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>
                <a:latin typeface="Arial" charset="0"/>
              </a:rPr>
              <a:t>Section 1.1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 (cont.)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13110" y="1539502"/>
            <a:ext cx="2603662" cy="494635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microphone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microprocessor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midi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mobile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modem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monitor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monochromatic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motherboard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multicore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 smtClean="0"/>
              <a:t>nic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nonvolatile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 smtClean="0"/>
              <a:t>northbridge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ohms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2816772" y="1539502"/>
            <a:ext cx="2603662" cy="49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dirty="0" err="1" smtClean="0"/>
              <a:t>oled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optical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outlets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overclocking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pathways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 smtClean="0"/>
              <a:t>pcb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 smtClean="0"/>
              <a:t>pci</a:t>
            </a:r>
            <a:endParaRPr lang="en-US" sz="1600" dirty="0"/>
          </a:p>
          <a:p>
            <a:pPr marL="0" indent="0">
              <a:buNone/>
            </a:pPr>
            <a:r>
              <a:rPr lang="pt-BR" sz="1600" dirty="0" smtClean="0"/>
              <a:t>pga</a:t>
            </a:r>
          </a:p>
          <a:p>
            <a:pPr marL="0" indent="0">
              <a:buNone/>
            </a:pPr>
            <a:r>
              <a:rPr lang="pt-BR" sz="1600" dirty="0" smtClean="0"/>
              <a:t>pixel</a:t>
            </a:r>
            <a:endParaRPr lang="en-US" sz="1600" dirty="0"/>
          </a:p>
          <a:p>
            <a:pPr marL="0" indent="0">
              <a:buNone/>
            </a:pPr>
            <a:r>
              <a:rPr lang="pt-BR" sz="1600" dirty="0" smtClean="0"/>
              <a:t>plasma</a:t>
            </a:r>
          </a:p>
          <a:p>
            <a:pPr marL="0" indent="0">
              <a:buNone/>
            </a:pPr>
            <a:r>
              <a:rPr lang="en-US" sz="1600" dirty="0" smtClean="0"/>
              <a:t>power</a:t>
            </a:r>
          </a:p>
          <a:p>
            <a:pPr marL="0" indent="0">
              <a:buNone/>
            </a:pPr>
            <a:r>
              <a:rPr lang="en-US" sz="1600" dirty="0" smtClean="0"/>
              <a:t>printers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processor</a:t>
            </a:r>
            <a:endParaRPr lang="en-US" sz="1600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5420434" y="1539502"/>
            <a:ext cx="2603662" cy="49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program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 smtClean="0"/>
              <a:t>qsxga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radiator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radio</a:t>
            </a:r>
          </a:p>
          <a:p>
            <a:pPr marL="0" indent="0">
              <a:buNone/>
            </a:pPr>
            <a:r>
              <a:rPr lang="en-US" sz="1600" dirty="0" smtClean="0"/>
              <a:t>ram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 smtClean="0"/>
              <a:t>rca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resistance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resolution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 smtClean="0"/>
              <a:t>rgb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 smtClean="0"/>
              <a:t>risc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rom</a:t>
            </a:r>
          </a:p>
          <a:p>
            <a:pPr marL="0" indent="0">
              <a:buNone/>
            </a:pPr>
            <a:r>
              <a:rPr lang="en-US" sz="1600" dirty="0"/>
              <a:t>rpm</a:t>
            </a:r>
          </a:p>
          <a:p>
            <a:pPr marL="0" indent="0">
              <a:buNone/>
            </a:pPr>
            <a:r>
              <a:rPr lang="en-US" sz="1600" dirty="0" err="1" smtClean="0"/>
              <a:t>sata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404711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>
                <a:latin typeface="Arial" charset="0"/>
              </a:rPr>
              <a:t>Section 1.1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 (cont.)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13110" y="1539502"/>
            <a:ext cx="2603662" cy="494635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satellite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scanner</a:t>
            </a:r>
          </a:p>
          <a:p>
            <a:pPr marL="0" indent="0">
              <a:buNone/>
            </a:pPr>
            <a:r>
              <a:rPr lang="en-US" sz="1600" dirty="0" smtClean="0"/>
              <a:t>screen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 smtClean="0"/>
              <a:t>scsi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semiconductor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serial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servers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setup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signal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sink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slot</a:t>
            </a:r>
          </a:p>
          <a:p>
            <a:pPr marL="0" indent="0">
              <a:buNone/>
            </a:pPr>
            <a:r>
              <a:rPr lang="en-US" sz="1600" dirty="0"/>
              <a:t>software</a:t>
            </a:r>
          </a:p>
          <a:p>
            <a:pPr marL="0" indent="0">
              <a:buNone/>
            </a:pPr>
            <a:r>
              <a:rPr lang="en-US" sz="1600" dirty="0" err="1"/>
              <a:t>southbridge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2816772" y="1539502"/>
            <a:ext cx="2603662" cy="49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speakers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spindle</a:t>
            </a:r>
          </a:p>
          <a:p>
            <a:pPr marL="0" indent="0">
              <a:buNone/>
            </a:pPr>
            <a:r>
              <a:rPr lang="en-US" sz="1600" dirty="0" err="1" smtClean="0"/>
              <a:t>sram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 smtClean="0"/>
              <a:t>ssd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 smtClean="0"/>
              <a:t>ssds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 smtClean="0"/>
              <a:t>sshd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storage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 smtClean="0"/>
              <a:t>svga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swappable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switch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t</a:t>
            </a:r>
            <a:r>
              <a:rPr lang="en-US" sz="1600" dirty="0" smtClean="0"/>
              <a:t>ape</a:t>
            </a:r>
          </a:p>
          <a:p>
            <a:pPr marL="0" indent="0">
              <a:buNone/>
            </a:pPr>
            <a:r>
              <a:rPr lang="en-US" sz="1600" dirty="0"/>
              <a:t>terabytes</a:t>
            </a:r>
          </a:p>
          <a:p>
            <a:pPr marL="0" indent="0">
              <a:buNone/>
            </a:pPr>
            <a:r>
              <a:rPr lang="en-US" sz="1600" dirty="0" err="1"/>
              <a:t>tft</a:t>
            </a:r>
            <a:endParaRPr lang="en-US" sz="1600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5420434" y="1539502"/>
            <a:ext cx="2603662" cy="49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thunderbolt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transistor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 smtClean="0"/>
              <a:t>xga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err="1" smtClean="0"/>
              <a:t>uefi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 smtClean="0"/>
              <a:t>uid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 smtClean="0"/>
              <a:t>urls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 smtClean="0"/>
              <a:t>usb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 smtClean="0"/>
              <a:t>uxga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 smtClean="0"/>
              <a:t>vga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volt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Voltage</a:t>
            </a:r>
          </a:p>
          <a:p>
            <a:pPr marL="0" indent="0">
              <a:buNone/>
            </a:pPr>
            <a:r>
              <a:rPr lang="en-US" sz="1600" dirty="0"/>
              <a:t>wattage</a:t>
            </a:r>
          </a:p>
          <a:p>
            <a:pPr marL="0" indent="0">
              <a:buNone/>
            </a:pPr>
            <a:r>
              <a:rPr lang="en-US" sz="1600" dirty="0"/>
              <a:t>watts</a:t>
            </a:r>
          </a:p>
        </p:txBody>
      </p:sp>
    </p:spTree>
    <p:extLst>
      <p:ext uri="{BB962C8B-B14F-4D97-AF65-F5344CB8AC3E}">
        <p14:creationId xmlns:p14="http://schemas.microsoft.com/office/powerpoint/2010/main" val="23219729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>
                <a:latin typeface="Arial" charset="0"/>
              </a:rPr>
              <a:t>Section 1.1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 (cont.)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13110" y="1539502"/>
            <a:ext cx="2603662" cy="494635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web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webcams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wireless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2816772" y="1539502"/>
            <a:ext cx="2603662" cy="49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679379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/>
              <a:t>1.1  </a:t>
            </a:r>
            <a:r>
              <a:rPr lang="en-US" sz="2400" dirty="0" smtClean="0"/>
              <a:t>Personal Computer Systems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32212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696" y="2852257"/>
            <a:ext cx="3898329" cy="3822140"/>
          </a:xfrm>
          <a:prstGeom prst="rect">
            <a:avLst/>
          </a:prstGeom>
        </p:spPr>
      </p:pic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>
                <a:latin typeface="Arial" charset="0"/>
              </a:rPr>
              <a:t>Personal Computer Systems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smtClean="0">
                <a:latin typeface="Arial" charset="0"/>
              </a:rPr>
              <a:t>Cases and Power Supplies</a:t>
            </a:r>
            <a:endParaRPr lang="en-US" dirty="0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9" y="1539502"/>
            <a:ext cx="5698593" cy="4786870"/>
          </a:xfrm>
        </p:spPr>
        <p:txBody>
          <a:bodyPr/>
          <a:lstStyle/>
          <a:p>
            <a:r>
              <a:rPr lang="en-US" sz="2000" dirty="0" smtClean="0"/>
              <a:t>Cases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Influences the motherboard form factor choice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Must allow for good air flow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Available in different sizes</a:t>
            </a:r>
          </a:p>
          <a:p>
            <a:r>
              <a:rPr lang="en-US" sz="2000" dirty="0" smtClean="0"/>
              <a:t>Power Supplies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Provides power to all computer components.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Must be chosen based on current and future needs.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Deliver different voltage levels to meet different internal component needs.</a:t>
            </a:r>
          </a:p>
          <a:p>
            <a:r>
              <a:rPr lang="en-US" sz="2000" dirty="0" smtClean="0"/>
              <a:t>Power Supply Wattage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 = V x A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1689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>
                <a:latin typeface="Arial" charset="0"/>
              </a:rPr>
              <a:t>Personal Computer Systems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smtClean="0">
                <a:latin typeface="Arial" charset="0"/>
              </a:rPr>
              <a:t>Internal PC Components</a:t>
            </a:r>
            <a:endParaRPr lang="en-US" dirty="0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0" y="1254276"/>
            <a:ext cx="5550127" cy="4786870"/>
          </a:xfrm>
        </p:spPr>
        <p:txBody>
          <a:bodyPr/>
          <a:lstStyle/>
          <a:p>
            <a:r>
              <a:rPr lang="en-US" sz="2000" dirty="0" smtClean="0"/>
              <a:t>Motherboards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Backbone of the computer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Interconnects computer components</a:t>
            </a:r>
          </a:p>
          <a:p>
            <a:r>
              <a:rPr lang="en-US" sz="2000" dirty="0" smtClean="0"/>
              <a:t>CPU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brain of the computer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</a:t>
            </a:r>
            <a:r>
              <a:rPr lang="en-US" sz="1600" dirty="0" smtClean="0"/>
              <a:t>ost processing is done by the CPU</a:t>
            </a:r>
          </a:p>
          <a:p>
            <a:r>
              <a:rPr lang="en-US" sz="2000" dirty="0" smtClean="0"/>
              <a:t>Cooling Systems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Dissipates the heat generated by computer components.</a:t>
            </a:r>
          </a:p>
          <a:p>
            <a:r>
              <a:rPr lang="en-US" sz="2000" dirty="0" smtClean="0"/>
              <a:t>Memory </a:t>
            </a:r>
            <a:r>
              <a:rPr lang="en-US" sz="2000" dirty="0"/>
              <a:t>(ROM and RAM</a:t>
            </a:r>
            <a:r>
              <a:rPr lang="en-US" sz="20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RAM: Stores data temporarily, aiding processing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ROM: Stores data permanently; often storing firmware and low level programs.</a:t>
            </a:r>
            <a:endParaRPr lang="en-US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30" y="1254275"/>
            <a:ext cx="3885995" cy="24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4531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>
                <a:latin typeface="Arial" charset="0"/>
              </a:rPr>
              <a:t>Personal Computer Systems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smtClean="0">
                <a:latin typeface="Arial" charset="0"/>
              </a:rPr>
              <a:t>Internal PC Components (Cont.)</a:t>
            </a:r>
            <a:endParaRPr lang="en-US" dirty="0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0" y="1505946"/>
            <a:ext cx="6145745" cy="4786870"/>
          </a:xfrm>
        </p:spPr>
        <p:txBody>
          <a:bodyPr/>
          <a:lstStyle/>
          <a:p>
            <a:r>
              <a:rPr lang="en-US" sz="2000" dirty="0" smtClean="0"/>
              <a:t>Adapter </a:t>
            </a:r>
            <a:r>
              <a:rPr lang="en-US" sz="2000" dirty="0"/>
              <a:t>Cards and Expansion </a:t>
            </a:r>
            <a:r>
              <a:rPr lang="en-US" sz="2000" dirty="0" smtClean="0"/>
              <a:t>Slots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Adapter Cards extend </a:t>
            </a:r>
            <a:r>
              <a:rPr lang="en-US" sz="1600" dirty="0"/>
              <a:t>computer functionality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Adapter Cards connect to the motherboard through Expansion Slots</a:t>
            </a:r>
          </a:p>
          <a:p>
            <a:r>
              <a:rPr lang="en-US" sz="2000" dirty="0" smtClean="0"/>
              <a:t>Storage Devices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Designed to permanently store user data, user applications and the Operating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Can be internal or external to the computer</a:t>
            </a:r>
            <a:endParaRPr lang="en-US" sz="1600" dirty="0"/>
          </a:p>
          <a:p>
            <a:r>
              <a:rPr lang="en-US" sz="2000" dirty="0"/>
              <a:t>Video </a:t>
            </a:r>
            <a:r>
              <a:rPr lang="en-US" sz="2000" dirty="0" smtClean="0"/>
              <a:t>Ports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Connects a video system to an external display device such as a monitor or projector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Video systems are often designed as an adapter card.</a:t>
            </a:r>
            <a:endParaRPr lang="en-US" sz="1600" dirty="0"/>
          </a:p>
          <a:p>
            <a:r>
              <a:rPr lang="en-US" sz="2000" dirty="0"/>
              <a:t>General </a:t>
            </a:r>
            <a:r>
              <a:rPr lang="en-US" sz="2000" dirty="0" smtClean="0"/>
              <a:t>Ports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Provide connectivity between the motherboard and various external devices such as printers, external storage and video cameras.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621" y="1254276"/>
            <a:ext cx="3259404" cy="205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5651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216" y="4793051"/>
            <a:ext cx="1806477" cy="1220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6459" y="4794037"/>
            <a:ext cx="1632935" cy="1218459"/>
          </a:xfrm>
          <a:prstGeom prst="rect">
            <a:avLst/>
          </a:prstGeom>
        </p:spPr>
      </p:pic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>
                <a:latin typeface="Arial" charset="0"/>
              </a:rPr>
              <a:t>Personal Computer Systems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smtClean="0">
                <a:latin typeface="Arial" charset="0"/>
              </a:rPr>
              <a:t>External Ports and Cables</a:t>
            </a:r>
            <a:endParaRPr lang="en-US" dirty="0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0" y="1539502"/>
            <a:ext cx="6179302" cy="4786870"/>
          </a:xfrm>
        </p:spPr>
        <p:txBody>
          <a:bodyPr/>
          <a:lstStyle/>
          <a:p>
            <a:r>
              <a:rPr lang="en-US" sz="2000" dirty="0" smtClean="0"/>
              <a:t>Video Ports and Related Cables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 few different standards govern video traffic between the computer and external video devices.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HDMI and </a:t>
            </a:r>
            <a:r>
              <a:rPr lang="en-US" sz="1600" dirty="0" err="1" smtClean="0"/>
              <a:t>displayPort</a:t>
            </a:r>
            <a:r>
              <a:rPr lang="en-US" sz="1600" dirty="0" smtClean="0"/>
              <a:t> are examples of video ports that require a specific cable to operate.</a:t>
            </a:r>
            <a:endParaRPr lang="en-US" sz="1600" dirty="0"/>
          </a:p>
          <a:p>
            <a:r>
              <a:rPr lang="en-US" sz="2000" dirty="0" smtClean="0"/>
              <a:t>Other Ports and Related Cables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Motherboards have a number of other ports used for device connectivity; USB is a common example.</a:t>
            </a:r>
          </a:p>
          <a:p>
            <a:r>
              <a:rPr lang="en-US" sz="2000" dirty="0" smtClean="0"/>
              <a:t>Adapters and Converters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Adapters </a:t>
            </a:r>
            <a:r>
              <a:rPr lang="en-US" sz="1600" dirty="0"/>
              <a:t>and converters </a:t>
            </a:r>
            <a:r>
              <a:rPr lang="en-US" sz="1600" dirty="0" smtClean="0"/>
              <a:t>can be a solution if a motherboard does not have the proper port to connect to a device.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Adapters do not usually process the signal; they simply redirect it to another pin.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Converters are more likely to process and transform the signal, converting it to be accepted by an existing port. </a:t>
            </a:r>
          </a:p>
        </p:txBody>
      </p:sp>
    </p:spTree>
    <p:extLst>
      <p:ext uri="{BB962C8B-B14F-4D97-AF65-F5344CB8AC3E}">
        <p14:creationId xmlns:p14="http://schemas.microsoft.com/office/powerpoint/2010/main" val="16298810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5836" y="2263775"/>
            <a:ext cx="4348902" cy="1481138"/>
          </a:xfrm>
        </p:spPr>
        <p:txBody>
          <a:bodyPr/>
          <a:lstStyle/>
          <a:p>
            <a:pPr eaLnBrk="1" hangingPunct="1"/>
            <a:r>
              <a:rPr lang="en-US" sz="2400" dirty="0"/>
              <a:t>1.2  </a:t>
            </a:r>
            <a:r>
              <a:rPr lang="en-US" sz="2400" dirty="0" smtClean="0"/>
              <a:t>Select Computer Components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78986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>
                <a:latin typeface="Arial" charset="0"/>
              </a:rPr>
              <a:t>Select Computer Components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smtClean="0">
                <a:latin typeface="Arial" charset="0"/>
              </a:rPr>
              <a:t>Select PC Components</a:t>
            </a:r>
            <a:endParaRPr lang="en-US" dirty="0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9" y="1342706"/>
            <a:ext cx="5698593" cy="4786870"/>
          </a:xfrm>
        </p:spPr>
        <p:txBody>
          <a:bodyPr/>
          <a:lstStyle/>
          <a:p>
            <a:r>
              <a:rPr lang="en-US" sz="2000" dirty="0" smtClean="0"/>
              <a:t>Select the Motherboard, CPU, Case and Memory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CPU, memory, motherboard and case choices are inter-related.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motherboard should support all customer required applications and still fit properly in the case.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case should host the motherboard, the proper power supply and provide good airflow for the internal components.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CPU must be compatible with motherboard CPU slot and voltage; it should be compatible with the chosen memory speed for maximum performance.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memory must also be </a:t>
            </a:r>
            <a:r>
              <a:rPr lang="en-US" sz="1600" dirty="0"/>
              <a:t>compatible with motherboard </a:t>
            </a:r>
            <a:r>
              <a:rPr lang="en-US" sz="1600" dirty="0" smtClean="0"/>
              <a:t>memory slots </a:t>
            </a:r>
            <a:r>
              <a:rPr lang="en-US" sz="1600" dirty="0"/>
              <a:t>and </a:t>
            </a:r>
            <a:r>
              <a:rPr lang="en-US" sz="1600" dirty="0" smtClean="0"/>
              <a:t>voltage.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amount of memory will depend on the type of applications requested by the customer.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149" y="4739439"/>
            <a:ext cx="2566731" cy="1914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1702" y="1342706"/>
            <a:ext cx="2907178" cy="1137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3610" y="2523693"/>
            <a:ext cx="2512764" cy="21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794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Acad-4F_PPT-WHT_060408">
  <a:themeElements>
    <a:clrScheme name="Oct_2006_Cisco White Template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23174</TotalTime>
  <Pages>28</Pages>
  <Words>1748</Words>
  <Application>Microsoft Office PowerPoint</Application>
  <PresentationFormat>On-screen Show (4:3)</PresentationFormat>
  <Paragraphs>361</Paragraphs>
  <Slides>24</Slides>
  <Notes>22</Notes>
  <HiddenSlides>5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ＭＳ Ｐゴシック</vt:lpstr>
      <vt:lpstr>Arial</vt:lpstr>
      <vt:lpstr>Wingdings</vt:lpstr>
      <vt:lpstr>PPT-TMPLT-WHT_C</vt:lpstr>
      <vt:lpstr>NetAcad-4F_PPT-WHT_060408</vt:lpstr>
      <vt:lpstr>Chapter 1: Introduction to the Personal Computer</vt:lpstr>
      <vt:lpstr>Chapter 1 - Sections &amp; Objectives</vt:lpstr>
      <vt:lpstr>1.1  Personal Computer Systems</vt:lpstr>
      <vt:lpstr>Personal Computer Systems Cases and Power Supplies</vt:lpstr>
      <vt:lpstr>Personal Computer Systems Internal PC Components</vt:lpstr>
      <vt:lpstr>Personal Computer Systems Internal PC Components (Cont.)</vt:lpstr>
      <vt:lpstr>Personal Computer Systems External Ports and Cables</vt:lpstr>
      <vt:lpstr>1.2  Select Computer Components</vt:lpstr>
      <vt:lpstr>Select Computer Components Select PC Components</vt:lpstr>
      <vt:lpstr>Select Computer Components Select PC Components (Cont.)</vt:lpstr>
      <vt:lpstr>Select Computer Components Select PC Components (Cont.)</vt:lpstr>
      <vt:lpstr>Select Computer Components Select PC Components (Cont.)</vt:lpstr>
      <vt:lpstr>1.3  Configurations for Specialized Computer Systems</vt:lpstr>
      <vt:lpstr>Configurations for Specialized Computer Systems Specialized Computer Systems</vt:lpstr>
      <vt:lpstr>Configurations for Specialized Computer Systems Specialized Computer Systems (Cont.)</vt:lpstr>
      <vt:lpstr>1.4  Chapter Summary</vt:lpstr>
      <vt:lpstr>Chapter Summary Summary</vt:lpstr>
      <vt:lpstr>PowerPoint Presentation</vt:lpstr>
      <vt:lpstr>Assignment 1 –PC Component Research</vt:lpstr>
      <vt:lpstr>Section 1.1 New Terms and Commands</vt:lpstr>
      <vt:lpstr>Section 1.1 New Terms and Commands (cont.)</vt:lpstr>
      <vt:lpstr>Section 1.1 New Terms and Commands (cont.)</vt:lpstr>
      <vt:lpstr>Section 1.1 New Terms and Commands (cont.)</vt:lpstr>
      <vt:lpstr>Section 1.1 New Terms and Commands (cont.)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 PC v4.0 Chapter 1</dc:title>
  <dc:creator>Karen Alderson</dc:creator>
  <cp:lastModifiedBy>Techology Support</cp:lastModifiedBy>
  <cp:revision>860</cp:revision>
  <cp:lastPrinted>1999-01-27T00:54:54Z</cp:lastPrinted>
  <dcterms:created xsi:type="dcterms:W3CDTF">2006-10-23T15:07:30Z</dcterms:created>
  <dcterms:modified xsi:type="dcterms:W3CDTF">2016-02-03T13:02:19Z</dcterms:modified>
</cp:coreProperties>
</file>