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y="5143500" cx="9144000"/>
  <p:notesSz cx="6858000" cy="9144000"/>
  <p:embeddedFontLst>
    <p:embeddedFont>
      <p:font typeface="Average"/>
      <p:regular r:id="rId32"/>
    </p:embeddedFont>
    <p:embeddedFont>
      <p:font typeface="Oswald"/>
      <p:regular r:id="rId33"/>
      <p:bold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Oswald-regular.fntdata"/><Relationship Id="rId10" Type="http://schemas.openxmlformats.org/officeDocument/2006/relationships/slide" Target="slides/slide6.xml"/><Relationship Id="rId32" Type="http://schemas.openxmlformats.org/officeDocument/2006/relationships/font" Target="fonts/Average-regular.fntdata"/><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Oswald-bold.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OECD. “New approach needed to deliver on technology’s potential in Schools” Retrieved from http://www.oecd.org/education/new-approach-needed-to-deliver-on-technologys-potential-in-schools.htm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5" name="Shape 2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9" name="Shape 2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5" name="Shape 2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This is a representation of a handout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youtube.com/v/CYkEiszS5wI" TargetMode="External"/><Relationship Id="rId4" Type="http://schemas.openxmlformats.org/officeDocument/2006/relationships/image" Target="../media/image0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youtube.com/v/VJY6NgqQEpM" TargetMode="External"/><Relationship Id="rId4" Type="http://schemas.openxmlformats.org/officeDocument/2006/relationships/image" Target="../media/image0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0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0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0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globalpowers.weebly.com/welcome-page-for-educ-5203.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youtube.com/v/UFwWWsz_X9s" TargetMode="External"/><Relationship Id="rId4" Type="http://schemas.openxmlformats.org/officeDocument/2006/relationships/image" Target="../media/image0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youtube.com/v/nA1Aqp0sPQo" TargetMode="External"/><Relationship Id="rId4" Type="http://schemas.openxmlformats.org/officeDocument/2006/relationships/image" Target="../media/image0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100"/>
          </a:xfrm>
          <a:prstGeom prst="rect">
            <a:avLst/>
          </a:prstGeom>
        </p:spPr>
        <p:txBody>
          <a:bodyPr anchorCtr="0" anchor="b" bIns="91425" lIns="91425" rIns="91425" tIns="91425">
            <a:noAutofit/>
          </a:bodyPr>
          <a:lstStyle/>
          <a:p>
            <a:pPr lvl="0">
              <a:spcBef>
                <a:spcPts val="0"/>
              </a:spcBef>
              <a:buNone/>
            </a:pPr>
            <a:r>
              <a:rPr lang="en"/>
              <a:t>Enhancing Teacher Collaboration and Technology Infused Lessons</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Present Technology Use: Students</a:t>
            </a: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Students are using more technology but is it guided?</a:t>
            </a:r>
          </a:p>
          <a:p>
            <a:pPr lvl="0">
              <a:spcBef>
                <a:spcPts val="0"/>
              </a:spcBef>
              <a:buNone/>
            </a:pPr>
            <a:r>
              <a:rPr lang="en"/>
              <a:t>Are we modeling how to use it effectively?  For example, how to we use it for research?  Are we encouraging students to do this as well.</a:t>
            </a:r>
          </a:p>
          <a:p>
            <a:pPr lvl="0">
              <a:spcBef>
                <a:spcPts val="0"/>
              </a:spcBef>
              <a:buNone/>
            </a:pPr>
            <a:r>
              <a:rPr lang="en"/>
              <a:t>Are they an audience to the great new lesson or are they using the technology to promote learning.</a:t>
            </a:r>
          </a:p>
          <a:p>
            <a:pPr lvl="0">
              <a:spcBef>
                <a:spcPts val="0"/>
              </a:spcBef>
              <a:buNone/>
            </a:pPr>
            <a:r>
              <a:rPr lang="en"/>
              <a:t>Are we truly teaching them how to use it as a tool for learning?</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1168500"/>
          </a:xfrm>
          <a:prstGeom prst="rect">
            <a:avLst/>
          </a:prstGeom>
        </p:spPr>
        <p:txBody>
          <a:bodyPr anchorCtr="0" anchor="t" bIns="91425" lIns="91425" rIns="91425" tIns="91425">
            <a:noAutofit/>
          </a:bodyPr>
          <a:lstStyle/>
          <a:p>
            <a:pPr lvl="0">
              <a:spcBef>
                <a:spcPts val="0"/>
              </a:spcBef>
              <a:buNone/>
            </a:pPr>
            <a:r>
              <a:rPr lang="en"/>
              <a:t>2015 OECD Report Findings</a:t>
            </a:r>
          </a:p>
          <a:p>
            <a:pPr lvl="0">
              <a:lnSpc>
                <a:spcPct val="110000"/>
              </a:lnSpc>
              <a:spcBef>
                <a:spcPts val="0"/>
              </a:spcBef>
              <a:buNone/>
            </a:pPr>
            <a:r>
              <a:rPr b="1" lang="en" sz="1900">
                <a:solidFill>
                  <a:srgbClr val="111111"/>
                </a:solidFill>
                <a:highlight>
                  <a:srgbClr val="FFFFFF"/>
                </a:highlight>
                <a:latin typeface="Georgia"/>
                <a:ea typeface="Georgia"/>
                <a:cs typeface="Georgia"/>
                <a:sym typeface="Georgia"/>
              </a:rPr>
              <a:t>New approach needed to deliver on technology’s potential in schools</a:t>
            </a:r>
          </a:p>
          <a:p>
            <a:pPr lvl="0">
              <a:spcBef>
                <a:spcPts val="0"/>
              </a:spcBef>
              <a:buNone/>
            </a:pPr>
            <a:r>
              <a:t/>
            </a:r>
            <a:endParaRPr/>
          </a:p>
          <a:p>
            <a:pPr lvl="0">
              <a:spcBef>
                <a:spcPts val="0"/>
              </a:spcBef>
              <a:buNone/>
            </a:pPr>
            <a:r>
              <a:t/>
            </a:r>
            <a:endParaRPr/>
          </a:p>
        </p:txBody>
      </p:sp>
      <p:sp>
        <p:nvSpPr>
          <p:cNvPr id="126" name="Shape 126"/>
          <p:cNvSpPr txBox="1"/>
          <p:nvPr>
            <p:ph idx="1" type="body"/>
          </p:nvPr>
        </p:nvSpPr>
        <p:spPr>
          <a:xfrm>
            <a:off x="311700" y="1564750"/>
            <a:ext cx="8520600" cy="3004200"/>
          </a:xfrm>
          <a:prstGeom prst="rect">
            <a:avLst/>
          </a:prstGeom>
        </p:spPr>
        <p:txBody>
          <a:bodyPr anchorCtr="0" anchor="t" bIns="91425" lIns="91425" rIns="91425" tIns="91425">
            <a:noAutofit/>
          </a:bodyPr>
          <a:lstStyle/>
          <a:p>
            <a:pPr lvl="0">
              <a:spcBef>
                <a:spcPts val="0"/>
              </a:spcBef>
              <a:buNone/>
            </a:pPr>
            <a:r>
              <a:rPr lang="en" sz="1400">
                <a:solidFill>
                  <a:schemeClr val="dk1"/>
                </a:solidFill>
                <a:latin typeface="Arial"/>
                <a:ea typeface="Arial"/>
                <a:cs typeface="Arial"/>
                <a:sym typeface="Arial"/>
              </a:rPr>
              <a:t>15/09/2015 - “Schools have yet to take advantage of the potential of technology in the classroom to tackle the digital divide and give every student the skills they need in today’s connected world, according to the first OECD PISA assessment of digital skills.”</a:t>
            </a:r>
          </a:p>
          <a:p>
            <a:pPr lvl="0">
              <a:spcBef>
                <a:spcPts val="0"/>
              </a:spcBef>
              <a:buNone/>
            </a:pPr>
            <a:r>
              <a:rPr lang="en" sz="1400">
                <a:solidFill>
                  <a:schemeClr val="dk1"/>
                </a:solidFill>
                <a:latin typeface="Arial"/>
                <a:ea typeface="Arial"/>
                <a:cs typeface="Arial"/>
                <a:sym typeface="Arial"/>
              </a:rPr>
              <a:t>“In 2012, 96% of 15-year-old students in OECD countries reported having a computer at home, but only 72% reported using one at school. Overall, students who use computers moderately at school tend to have somewhat better learning outcomes than students who use computers rarely. But students who use computers very frequently at school do much worse, even after accounting for social background and student demographics.”</a:t>
            </a:r>
          </a:p>
          <a:p>
            <a:pPr lvl="0">
              <a:spcBef>
                <a:spcPts val="0"/>
              </a:spcBef>
              <a:buNone/>
            </a:pPr>
            <a:r>
              <a:t/>
            </a:r>
            <a:endParaRPr sz="1400">
              <a:solidFill>
                <a:schemeClr val="dk1"/>
              </a:solidFill>
              <a:latin typeface="Arial"/>
              <a:ea typeface="Arial"/>
              <a:cs typeface="Arial"/>
              <a:sym typeface="Arial"/>
            </a:endParaRPr>
          </a:p>
          <a:p>
            <a:pPr lvl="0">
              <a:spcBef>
                <a:spcPts val="0"/>
              </a:spcBef>
              <a:buNone/>
            </a:pPr>
            <a:r>
              <a:t/>
            </a:r>
            <a:endParaRPr sz="14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OECD Findings</a:t>
            </a:r>
          </a:p>
        </p:txBody>
      </p:sp>
      <p:sp>
        <p:nvSpPr>
          <p:cNvPr id="132" name="Shape 13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stats say there is definitely a benefit to having computers in the classroom as long as they are used effectively.</a:t>
            </a:r>
          </a:p>
          <a:p>
            <a:pPr lvl="0">
              <a:spcBef>
                <a:spcPts val="0"/>
              </a:spcBef>
              <a:buNone/>
            </a:pPr>
            <a:r>
              <a:rPr lang="en"/>
              <a:t>Too much exposure can be bad especially if it is not guided.</a:t>
            </a:r>
          </a:p>
          <a:p>
            <a:pPr lvl="0">
              <a:spcBef>
                <a:spcPts val="0"/>
              </a:spcBef>
              <a:buNone/>
            </a:pPr>
            <a:r>
              <a:rPr lang="en"/>
              <a:t>Types of technologies are now changing and we must integrate these into our lessons.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Using Technology as a Tool for Teacher Collaboration</a:t>
            </a:r>
          </a:p>
        </p:txBody>
      </p:sp>
      <p:sp>
        <p:nvSpPr>
          <p:cNvPr id="138" name="Shape 13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id="139" name="Shape 139"/>
          <p:cNvPicPr preferRelativeResize="0"/>
          <p:nvPr/>
        </p:nvPicPr>
        <p:blipFill>
          <a:blip r:embed="rId3">
            <a:alphaModFix/>
          </a:blip>
          <a:stretch>
            <a:fillRect/>
          </a:stretch>
        </p:blipFill>
        <p:spPr>
          <a:xfrm>
            <a:off x="1995150" y="1193800"/>
            <a:ext cx="4762500" cy="3333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Using Technology as a Tool for Teacher Collaboration</a:t>
            </a: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
        <p:nvSpPr>
          <p:cNvPr id="146" name="Shape 146" title="Collaboration in Google Apps">
            <a:hlinkClick r:id="rId3"/>
          </p:cNvPr>
          <p:cNvSpPr/>
          <p:nvPr/>
        </p:nvSpPr>
        <p:spPr>
          <a:xfrm>
            <a:off x="1795000" y="1152475"/>
            <a:ext cx="5950500" cy="3991024"/>
          </a:xfrm>
          <a:prstGeom prst="rect">
            <a:avLst/>
          </a:prstGeom>
          <a:blipFill>
            <a:blip r:embed="rId4">
              <a:alphaModFix/>
            </a:blip>
            <a:stretch>
              <a:fillRect/>
            </a:stretch>
          </a:blipFill>
          <a:ln>
            <a:noFill/>
          </a:ln>
        </p:spPr>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Teacher Collaboration</a:t>
            </a:r>
          </a:p>
        </p:txBody>
      </p:sp>
      <p:sp>
        <p:nvSpPr>
          <p:cNvPr id="152" name="Shape 15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This technology can make it very easy for teachers to collaborate from all over the city, province etc.  </a:t>
            </a:r>
          </a:p>
          <a:p>
            <a:pPr lvl="0">
              <a:spcBef>
                <a:spcPts val="0"/>
              </a:spcBef>
              <a:buNone/>
            </a:pPr>
            <a:r>
              <a:rPr lang="en"/>
              <a:t>PLCs that were not possible because of teachers schedules could now be done online.</a:t>
            </a:r>
          </a:p>
          <a:p>
            <a:pPr lvl="0">
              <a:spcBef>
                <a:spcPts val="0"/>
              </a:spcBef>
              <a:buNone/>
            </a:pPr>
            <a:r>
              <a:rPr lang="en"/>
              <a:t>Teachers can easily share resources with one another.</a:t>
            </a:r>
          </a:p>
          <a:p>
            <a:pPr lvl="0">
              <a:spcBef>
                <a:spcPts val="0"/>
              </a:spcBef>
              <a:buNone/>
            </a:pPr>
            <a:r>
              <a:rPr lang="en"/>
              <a:t>This is better than a website because you can control who sees it and who can edit it.</a:t>
            </a:r>
          </a:p>
          <a:p>
            <a:pPr lvl="0">
              <a:spcBef>
                <a:spcPts val="0"/>
              </a:spcBef>
              <a:buNone/>
            </a:pPr>
            <a:r>
              <a:rPr lang="en"/>
              <a:t>All in real time.</a:t>
            </a:r>
          </a:p>
          <a:p>
            <a:pPr lvl="0">
              <a:spcBef>
                <a:spcPts val="0"/>
              </a:spcBef>
              <a:buNone/>
            </a:pPr>
            <a:r>
              <a:rPr lang="en"/>
              <a:t>This is a way technology can make our lives easier.</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PLC Collaboration example</a:t>
            </a:r>
          </a:p>
        </p:txBody>
      </p:sp>
      <p:sp>
        <p:nvSpPr>
          <p:cNvPr id="158" name="Shape 15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Two other teachers and myself were teaching Global Geography 12.</a:t>
            </a:r>
          </a:p>
          <a:p>
            <a:pPr lvl="0">
              <a:spcBef>
                <a:spcPts val="0"/>
              </a:spcBef>
              <a:buNone/>
            </a:pPr>
            <a:r>
              <a:rPr lang="en"/>
              <a:t>One had a student teacher.</a:t>
            </a:r>
          </a:p>
          <a:p>
            <a:pPr lvl="0">
              <a:spcBef>
                <a:spcPts val="0"/>
              </a:spcBef>
              <a:buNone/>
            </a:pPr>
            <a:r>
              <a:rPr lang="en"/>
              <a:t>We were able to share materials very easy with Google Drive.</a:t>
            </a:r>
          </a:p>
          <a:p>
            <a:pPr lvl="0">
              <a:spcBef>
                <a:spcPts val="0"/>
              </a:spcBef>
              <a:buNone/>
            </a:pPr>
            <a:r>
              <a:rPr lang="en"/>
              <a:t>We each added used and modified documents to fit our needs.</a:t>
            </a:r>
          </a:p>
          <a:p>
            <a:pPr lvl="0">
              <a:spcBef>
                <a:spcPts val="0"/>
              </a:spcBef>
              <a:buNone/>
            </a:pPr>
            <a:r>
              <a:rPr lang="en"/>
              <a:t>Easily accessible did not have to email or wait</a:t>
            </a:r>
          </a:p>
          <a:p>
            <a:pPr lvl="0">
              <a:spcBef>
                <a:spcPts val="0"/>
              </a:spcBef>
              <a:buNone/>
            </a:pPr>
            <a:r>
              <a:rPr lang="en"/>
              <a:t>Could easily see each other’s progress in the course</a:t>
            </a:r>
          </a:p>
          <a:p>
            <a:pPr lvl="0">
              <a:spcBef>
                <a:spcPts val="0"/>
              </a:spcBef>
              <a:buNone/>
            </a:pPr>
            <a:r>
              <a:rPr lang="en"/>
              <a:t>This made things easier.</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2440075"/>
            <a:ext cx="8520600" cy="572700"/>
          </a:xfrm>
          <a:prstGeom prst="rect">
            <a:avLst/>
          </a:prstGeom>
        </p:spPr>
        <p:txBody>
          <a:bodyPr anchorCtr="0" anchor="t" bIns="91425" lIns="91425" rIns="91425" tIns="91425">
            <a:noAutofit/>
          </a:bodyPr>
          <a:lstStyle/>
          <a:p>
            <a:pPr lvl="0">
              <a:spcBef>
                <a:spcPts val="0"/>
              </a:spcBef>
              <a:buNone/>
            </a:pPr>
            <a:r>
              <a:rPr lang="en"/>
              <a:t>Technology Infused Lessons</a:t>
            </a:r>
          </a:p>
        </p:txBody>
      </p:sp>
      <p:sp>
        <p:nvSpPr>
          <p:cNvPr id="164" name="Shape 16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Student Collaboration Example</a:t>
            </a:r>
          </a:p>
        </p:txBody>
      </p:sp>
      <p:sp>
        <p:nvSpPr>
          <p:cNvPr id="170" name="Shape 17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
        <p:nvSpPr>
          <p:cNvPr descr="Filmed at BETT 2013" id="171" name="Shape 171" title="Google Apps for Education:  Peer teaching and Collaboration using Forms and Slides - Graham Bowman">
            <a:hlinkClick r:id="rId3"/>
          </p:cNvPr>
          <p:cNvSpPr/>
          <p:nvPr/>
        </p:nvSpPr>
        <p:spPr>
          <a:xfrm>
            <a:off x="1261575" y="1017725"/>
            <a:ext cx="5965599" cy="4036850"/>
          </a:xfrm>
          <a:prstGeom prst="rect">
            <a:avLst/>
          </a:prstGeom>
          <a:blipFill>
            <a:blip r:embed="rId4">
              <a:alphaModFix/>
            </a:blip>
            <a:stretch>
              <a:fillRect/>
            </a:stretch>
          </a:blipFill>
          <a:ln>
            <a:noFill/>
          </a:ln>
        </p:spPr>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Peer Collaboration</a:t>
            </a:r>
          </a:p>
        </p:txBody>
      </p:sp>
      <p:sp>
        <p:nvSpPr>
          <p:cNvPr id="177" name="Shape 17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This a great example of how to use technology as a tool for learning.</a:t>
            </a:r>
          </a:p>
          <a:p>
            <a:pPr lvl="0">
              <a:spcBef>
                <a:spcPts val="0"/>
              </a:spcBef>
              <a:buNone/>
            </a:pPr>
            <a:r>
              <a:rPr lang="en"/>
              <a:t>It is taking something we already value and making it easier to integrate.  </a:t>
            </a:r>
          </a:p>
          <a:p>
            <a:pPr lvl="0">
              <a:spcBef>
                <a:spcPts val="0"/>
              </a:spcBef>
              <a:buNone/>
            </a:pPr>
            <a:r>
              <a:rPr lang="en"/>
              <a:t>Inclusive of all students especially those who do not like to speak in front of the class.</a:t>
            </a:r>
          </a:p>
          <a:p>
            <a:pPr lvl="0">
              <a:spcBef>
                <a:spcPts val="0"/>
              </a:spcBef>
              <a:buNone/>
            </a:pPr>
            <a:r>
              <a:rPr lang="en"/>
              <a:t>Way to check the participation and understanding of all students.</a:t>
            </a:r>
          </a:p>
          <a:p>
            <a:pPr lvl="0">
              <a:spcBef>
                <a:spcPts val="0"/>
              </a:spcBef>
              <a:buNone/>
            </a:pPr>
            <a:r>
              <a:rPr lang="en"/>
              <a:t>Is different than how you usually use technology?</a:t>
            </a:r>
          </a:p>
          <a:p>
            <a:pPr lvl="0">
              <a:spcBef>
                <a:spcPts val="0"/>
              </a:spcBef>
              <a:buNone/>
            </a:pPr>
            <a:r>
              <a:rPr lang="en"/>
              <a:t>Can you see how this is an example of technology as a tool to aid learning?</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Seminar Plan</a:t>
            </a:r>
          </a:p>
        </p:txBody>
      </p:sp>
      <p:sp>
        <p:nvSpPr>
          <p:cNvPr id="66" name="Shape 66"/>
          <p:cNvSpPr txBox="1"/>
          <p:nvPr>
            <p:ph idx="1" type="body"/>
          </p:nvPr>
        </p:nvSpPr>
        <p:spPr>
          <a:xfrm>
            <a:off x="311700" y="1152475"/>
            <a:ext cx="8520600" cy="3698400"/>
          </a:xfrm>
          <a:prstGeom prst="rect">
            <a:avLst/>
          </a:prstGeom>
        </p:spPr>
        <p:txBody>
          <a:bodyPr anchorCtr="0" anchor="t" bIns="91425" lIns="91425" rIns="91425" tIns="91425">
            <a:noAutofit/>
          </a:bodyPr>
          <a:lstStyle/>
          <a:p>
            <a:pPr lvl="0">
              <a:spcBef>
                <a:spcPts val="0"/>
              </a:spcBef>
              <a:buNone/>
            </a:pPr>
            <a:r>
              <a:rPr lang="en"/>
              <a:t>History of Technology in Education</a:t>
            </a:r>
          </a:p>
          <a:p>
            <a:pPr lvl="0">
              <a:spcBef>
                <a:spcPts val="0"/>
              </a:spcBef>
              <a:buNone/>
            </a:pPr>
            <a:r>
              <a:rPr lang="en"/>
              <a:t>Present Technology Use</a:t>
            </a:r>
          </a:p>
          <a:p>
            <a:pPr lvl="0">
              <a:spcBef>
                <a:spcPts val="0"/>
              </a:spcBef>
              <a:buNone/>
            </a:pPr>
            <a:r>
              <a:rPr lang="en"/>
              <a:t>How Are We Doing?</a:t>
            </a:r>
          </a:p>
          <a:p>
            <a:pPr lvl="0">
              <a:spcBef>
                <a:spcPts val="0"/>
              </a:spcBef>
              <a:buNone/>
            </a:pPr>
            <a:r>
              <a:rPr lang="en"/>
              <a:t>The Way Forward: Technology as a Tool For Learning</a:t>
            </a:r>
          </a:p>
          <a:p>
            <a:pPr lvl="0">
              <a:spcBef>
                <a:spcPts val="0"/>
              </a:spcBef>
              <a:buNone/>
            </a:pPr>
            <a:r>
              <a:rPr lang="en"/>
              <a:t>Teacher Collaboration Using Google Apps for Education</a:t>
            </a:r>
          </a:p>
          <a:p>
            <a:pPr lvl="0">
              <a:spcBef>
                <a:spcPts val="0"/>
              </a:spcBef>
              <a:buNone/>
            </a:pPr>
            <a:r>
              <a:rPr lang="en"/>
              <a:t>Tool Focused Technology Examples</a:t>
            </a:r>
          </a:p>
          <a:p>
            <a:pPr lvl="0">
              <a:spcBef>
                <a:spcPts val="0"/>
              </a:spcBef>
              <a:buNone/>
            </a:pPr>
            <a:r>
              <a:rPr lang="en"/>
              <a:t>Summary</a:t>
            </a:r>
          </a:p>
          <a:p>
            <a:pPr lvl="0">
              <a:spcBef>
                <a:spcPts val="0"/>
              </a:spcBef>
              <a:buNone/>
            </a:pPr>
            <a:r>
              <a:t/>
            </a:r>
            <a:endParaRPr/>
          </a:p>
          <a:p>
            <a:pPr lvl="0">
              <a:spcBef>
                <a:spcPts val="0"/>
              </a:spcBef>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Teaching Research - Our Library</a:t>
            </a:r>
          </a:p>
        </p:txBody>
      </p:sp>
      <p:sp>
        <p:nvSpPr>
          <p:cNvPr id="183" name="Shape 18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pic>
        <p:nvPicPr>
          <p:cNvPr descr="Screen Shot 2016-07-13 at 4.06.20 PM.png" id="184" name="Shape 184"/>
          <p:cNvPicPr preferRelativeResize="0"/>
          <p:nvPr/>
        </p:nvPicPr>
        <p:blipFill>
          <a:blip r:embed="rId3">
            <a:alphaModFix/>
          </a:blip>
          <a:stretch>
            <a:fillRect/>
          </a:stretch>
        </p:blipFill>
        <p:spPr>
          <a:xfrm>
            <a:off x="623399" y="1152475"/>
            <a:ext cx="8520600" cy="39910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Student Research</a:t>
            </a:r>
          </a:p>
        </p:txBody>
      </p:sp>
      <p:sp>
        <p:nvSpPr>
          <p:cNvPr id="190" name="Shape 19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Our Library has access to a wealth of online resources.</a:t>
            </a:r>
          </a:p>
          <a:p>
            <a:pPr lvl="0">
              <a:spcBef>
                <a:spcPts val="0"/>
              </a:spcBef>
              <a:buNone/>
            </a:pPr>
            <a:r>
              <a:rPr lang="en"/>
              <a:t>The internet has made research easier but not better.  Students need to be educated on using academic sources </a:t>
            </a:r>
          </a:p>
          <a:p>
            <a:pPr lvl="0">
              <a:spcBef>
                <a:spcPts val="0"/>
              </a:spcBef>
              <a:buNone/>
            </a:pPr>
            <a:r>
              <a:rPr lang="en"/>
              <a:t>Schools have paid for memberships to many ejournals and it is in my experience students are still just “Googling it”</a:t>
            </a:r>
          </a:p>
          <a:p>
            <a:pPr lvl="0">
              <a:spcBef>
                <a:spcPts val="0"/>
              </a:spcBef>
              <a:buNone/>
            </a:pPr>
            <a:r>
              <a:rPr lang="en"/>
              <a:t>Online journals need to be encouraged as this is how research is done at higher levels.</a:t>
            </a:r>
          </a:p>
          <a:p>
            <a:pPr lvl="0">
              <a:spcBef>
                <a:spcPts val="0"/>
              </a:spcBef>
              <a:buNone/>
            </a:pPr>
            <a:r>
              <a:rPr lang="en"/>
              <a:t>It is also very easy once students are shown the wealth of academic information they have access to.</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Flipped Classroom</a:t>
            </a:r>
          </a:p>
        </p:txBody>
      </p:sp>
      <p:sp>
        <p:nvSpPr>
          <p:cNvPr id="196" name="Shape 19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1400">
                <a:solidFill>
                  <a:schemeClr val="dk1"/>
                </a:solidFill>
                <a:latin typeface="Arial"/>
                <a:ea typeface="Arial"/>
                <a:cs typeface="Arial"/>
                <a:sym typeface="Arial"/>
              </a:rPr>
              <a:t>The Flipped Classroom is a new way to support students and promote more engagement in their learning.  </a:t>
            </a:r>
          </a:p>
          <a:p>
            <a:pPr lvl="0">
              <a:spcBef>
                <a:spcPts val="0"/>
              </a:spcBef>
              <a:buNone/>
            </a:pPr>
            <a:r>
              <a:rPr lang="en" sz="1400">
                <a:solidFill>
                  <a:schemeClr val="dk1"/>
                </a:solidFill>
                <a:latin typeface="Arial"/>
                <a:ea typeface="Arial"/>
                <a:cs typeface="Arial"/>
                <a:sym typeface="Arial"/>
              </a:rPr>
              <a:t>The purpose of the flipped classroom is to give students a way to learn content on their own time.  </a:t>
            </a:r>
          </a:p>
          <a:p>
            <a:pPr lvl="0">
              <a:spcBef>
                <a:spcPts val="0"/>
              </a:spcBef>
              <a:buNone/>
            </a:pPr>
            <a:r>
              <a:rPr lang="en" sz="1400">
                <a:solidFill>
                  <a:schemeClr val="dk1"/>
                </a:solidFill>
                <a:latin typeface="Arial"/>
                <a:ea typeface="Arial"/>
                <a:cs typeface="Arial"/>
                <a:sym typeface="Arial"/>
              </a:rPr>
              <a:t>This enables students to have the background necessary to engage in higher learning in the classroom.  </a:t>
            </a:r>
          </a:p>
          <a:p>
            <a:pPr lvl="0">
              <a:spcBef>
                <a:spcPts val="0"/>
              </a:spcBef>
              <a:buNone/>
            </a:pPr>
            <a:r>
              <a:rPr lang="en" sz="1400">
                <a:solidFill>
                  <a:schemeClr val="dk1"/>
                </a:solidFill>
                <a:latin typeface="Arial"/>
                <a:ea typeface="Arial"/>
                <a:cs typeface="Arial"/>
                <a:sym typeface="Arial"/>
              </a:rPr>
              <a:t>The flipped classroom can replace in class lectures and content delivery enabling more time for activity based learning and applying the concepts learned.  </a:t>
            </a:r>
          </a:p>
          <a:p>
            <a:pPr lvl="0">
              <a:spcBef>
                <a:spcPts val="0"/>
              </a:spcBef>
              <a:buNone/>
            </a:pPr>
            <a:r>
              <a:rPr lang="en" sz="1400">
                <a:solidFill>
                  <a:schemeClr val="dk1"/>
                </a:solidFill>
                <a:latin typeface="Arial"/>
                <a:ea typeface="Arial"/>
                <a:cs typeface="Arial"/>
                <a:sym typeface="Arial"/>
              </a:rPr>
              <a:t>Student will be able to contribute more effectively and comfortably in the classroom setting as they will already had exposure to the content.</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sz="1800" u="sng">
                <a:solidFill>
                  <a:srgbClr val="A9E4F8"/>
                </a:solidFill>
                <a:latin typeface="Arial"/>
                <a:ea typeface="Arial"/>
                <a:cs typeface="Arial"/>
                <a:sym typeface="Arial"/>
              </a:rPr>
              <a:t>Application for the Social Studies Classroom</a:t>
            </a:r>
          </a:p>
        </p:txBody>
      </p:sp>
      <p:sp>
        <p:nvSpPr>
          <p:cNvPr id="202" name="Shape 20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1400">
                <a:solidFill>
                  <a:schemeClr val="dk1"/>
                </a:solidFill>
                <a:latin typeface="Arial"/>
                <a:ea typeface="Arial"/>
                <a:cs typeface="Arial"/>
                <a:sym typeface="Arial"/>
              </a:rPr>
              <a:t>Social studies course have used the idea of the flipped classroom as part of normal teaching strategies.  </a:t>
            </a:r>
          </a:p>
          <a:p>
            <a:pPr lvl="0">
              <a:spcBef>
                <a:spcPts val="0"/>
              </a:spcBef>
              <a:buNone/>
            </a:pPr>
            <a:r>
              <a:rPr lang="en" sz="1400">
                <a:solidFill>
                  <a:schemeClr val="dk1"/>
                </a:solidFill>
                <a:latin typeface="Arial"/>
                <a:ea typeface="Arial"/>
                <a:cs typeface="Arial"/>
                <a:sym typeface="Arial"/>
              </a:rPr>
              <a:t>Students have always been expected to do readings outside of class and be ready to discuss.  </a:t>
            </a:r>
          </a:p>
          <a:p>
            <a:pPr lvl="0">
              <a:spcBef>
                <a:spcPts val="0"/>
              </a:spcBef>
              <a:buNone/>
            </a:pPr>
            <a:r>
              <a:rPr lang="en" sz="1400">
                <a:solidFill>
                  <a:schemeClr val="dk1"/>
                </a:solidFill>
                <a:latin typeface="Arial"/>
                <a:ea typeface="Arial"/>
                <a:cs typeface="Arial"/>
                <a:sym typeface="Arial"/>
              </a:rPr>
              <a:t>However, the new flipped classroom technology can offer a great deal to students.  </a:t>
            </a:r>
          </a:p>
          <a:p>
            <a:pPr lvl="0">
              <a:spcBef>
                <a:spcPts val="0"/>
              </a:spcBef>
              <a:buNone/>
            </a:pPr>
            <a:r>
              <a:rPr lang="en" sz="1400">
                <a:solidFill>
                  <a:schemeClr val="dk1"/>
                </a:solidFill>
                <a:latin typeface="Arial"/>
                <a:ea typeface="Arial"/>
                <a:cs typeface="Arial"/>
                <a:sym typeface="Arial"/>
              </a:rPr>
              <a:t>Instead of providing students with one form of media, usually a reading, we can now offer many formats which will promote student learning and engagement.  </a:t>
            </a:r>
          </a:p>
          <a:p>
            <a:pPr lvl="0">
              <a:spcBef>
                <a:spcPts val="0"/>
              </a:spcBef>
              <a:buNone/>
            </a:pPr>
            <a:r>
              <a:rPr lang="en" sz="1400">
                <a:solidFill>
                  <a:schemeClr val="dk1"/>
                </a:solidFill>
                <a:latin typeface="Arial"/>
                <a:ea typeface="Arial"/>
                <a:cs typeface="Arial"/>
                <a:sym typeface="Arial"/>
              </a:rPr>
              <a:t>This will provide students with the ability to learn at their own pace and bring questions to class.  Multimedia formats such as recorded lectures, documentaries, interactive maps can all be used to promote student learning and engagement.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sp>
        <p:nvSpPr>
          <p:cNvPr id="207" name="Shape 20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Resources for the Flipped Classroom</a:t>
            </a:r>
          </a:p>
        </p:txBody>
      </p:sp>
      <p:sp>
        <p:nvSpPr>
          <p:cNvPr id="208" name="Shape 20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u="sng">
                <a:solidFill>
                  <a:srgbClr val="A9E4F8"/>
                </a:solidFill>
                <a:latin typeface="Arial"/>
                <a:ea typeface="Arial"/>
                <a:cs typeface="Arial"/>
                <a:sym typeface="Arial"/>
              </a:rPr>
              <a:t>Sophia.org</a:t>
            </a:r>
            <a:r>
              <a:rPr lang="en">
                <a:solidFill>
                  <a:srgbClr val="A9E4F8"/>
                </a:solidFill>
                <a:latin typeface="Arial"/>
                <a:ea typeface="Arial"/>
                <a:cs typeface="Arial"/>
                <a:sym typeface="Arial"/>
              </a:rPr>
              <a:t> - a website which offers a course in creating flipped classrooms.  On their splash page are many introductory tips on flipped classrooms as well as a tutorial which walks through how to organize materials for flipped lessons. </a:t>
            </a:r>
          </a:p>
        </p:txBody>
      </p:sp>
      <p:pic>
        <p:nvPicPr>
          <p:cNvPr id="209" name="Shape 209"/>
          <p:cNvPicPr preferRelativeResize="0"/>
          <p:nvPr/>
        </p:nvPicPr>
        <p:blipFill>
          <a:blip r:embed="rId3">
            <a:alphaModFix/>
          </a:blip>
          <a:stretch>
            <a:fillRect/>
          </a:stretch>
        </p:blipFill>
        <p:spPr>
          <a:xfrm>
            <a:off x="6410700" y="2518975"/>
            <a:ext cx="2381250" cy="16954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Flipped Classroom Resources</a:t>
            </a:r>
          </a:p>
        </p:txBody>
      </p:sp>
      <p:sp>
        <p:nvSpPr>
          <p:cNvPr id="215" name="Shape 21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676767"/>
                </a:solidFill>
                <a:latin typeface="Arial"/>
                <a:ea typeface="Arial"/>
                <a:cs typeface="Arial"/>
                <a:sym typeface="Arial"/>
              </a:rPr>
              <a:t>  </a:t>
            </a:r>
            <a:r>
              <a:rPr lang="en" u="sng">
                <a:solidFill>
                  <a:srgbClr val="A9E4F8"/>
                </a:solidFill>
                <a:latin typeface="Arial"/>
                <a:ea typeface="Arial"/>
                <a:cs typeface="Arial"/>
                <a:sym typeface="Arial"/>
              </a:rPr>
              <a:t>Khan Academy</a:t>
            </a:r>
            <a:r>
              <a:rPr lang="en">
                <a:solidFill>
                  <a:srgbClr val="A9E4F8"/>
                </a:solidFill>
                <a:latin typeface="Arial"/>
                <a:ea typeface="Arial"/>
                <a:cs typeface="Arial"/>
                <a:sym typeface="Arial"/>
              </a:rPr>
              <a:t> - Khan Academy has been specialising in online lessons for quite a while however their focus has been on more skills based courses such as math and computer programming.  They have now began to delve into History and provide a some great introductory materials.  </a:t>
            </a:r>
          </a:p>
          <a:p>
            <a:pPr lvl="0">
              <a:spcBef>
                <a:spcPts val="0"/>
              </a:spcBef>
              <a:buNone/>
            </a:pPr>
            <a:r>
              <a:rPr lang="en">
                <a:solidFill>
                  <a:srgbClr val="A9E4F8"/>
                </a:solidFill>
                <a:latin typeface="Arial"/>
                <a:ea typeface="Arial"/>
                <a:cs typeface="Arial"/>
                <a:sym typeface="Arial"/>
              </a:rPr>
              <a:t>They also provide some assessment materials which could be used to allow students to self evaluate and come to class prepared with questions.  They have now added functionality to create a course online and have students join.</a:t>
            </a:r>
          </a:p>
        </p:txBody>
      </p:sp>
      <p:pic>
        <p:nvPicPr>
          <p:cNvPr id="216" name="Shape 216"/>
          <p:cNvPicPr preferRelativeResize="0"/>
          <p:nvPr/>
        </p:nvPicPr>
        <p:blipFill>
          <a:blip r:embed="rId3">
            <a:alphaModFix/>
          </a:blip>
          <a:stretch>
            <a:fillRect/>
          </a:stretch>
        </p:blipFill>
        <p:spPr>
          <a:xfrm>
            <a:off x="6904450" y="3667375"/>
            <a:ext cx="2134375" cy="147612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x="0" y="0"/>
          <a:ext cx="0" cy="0"/>
          <a:chOff x="0" y="0"/>
          <a:chExt cx="0" cy="0"/>
        </a:xfrm>
      </p:grpSpPr>
      <p:sp>
        <p:nvSpPr>
          <p:cNvPr id="221" name="Shape 22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History and Geography Example lessons</a:t>
            </a:r>
          </a:p>
        </p:txBody>
      </p:sp>
      <p:sp>
        <p:nvSpPr>
          <p:cNvPr id="222" name="Shape 22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On my Website you can find some other examples of lessons.</a:t>
            </a:r>
          </a:p>
          <a:p>
            <a:pPr lvl="0">
              <a:spcBef>
                <a:spcPts val="0"/>
              </a:spcBef>
              <a:buNone/>
            </a:pPr>
            <a:r>
              <a:rPr lang="en" u="sng">
                <a:solidFill>
                  <a:schemeClr val="hlink"/>
                </a:solidFill>
                <a:hlinkClick r:id="rId3"/>
              </a:rPr>
              <a:t>http://globalpowers.weebly.com/welcome-page-for-educ-5203.html</a:t>
            </a:r>
          </a:p>
          <a:p>
            <a:pPr lvl="0">
              <a:spcBef>
                <a:spcPts val="0"/>
              </a:spcBef>
              <a:buNone/>
            </a:pPr>
            <a:r>
              <a:t/>
            </a:r>
            <a:endParaRPr/>
          </a:p>
          <a:p>
            <a:pPr lvl="0">
              <a:spcBef>
                <a:spcPts val="0"/>
              </a:spcBef>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Summary</a:t>
            </a:r>
          </a:p>
        </p:txBody>
      </p:sp>
      <p:sp>
        <p:nvSpPr>
          <p:cNvPr id="228" name="Shape 22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Technology needs to be integrated and seen as a tool to make us more efficient.</a:t>
            </a:r>
          </a:p>
          <a:p>
            <a:pPr lvl="0">
              <a:spcBef>
                <a:spcPts val="0"/>
              </a:spcBef>
              <a:buNone/>
            </a:pPr>
            <a:r>
              <a:rPr lang="en"/>
              <a:t>It should make our jobs easier not more difficult.</a:t>
            </a:r>
          </a:p>
          <a:p>
            <a:pPr lvl="0">
              <a:spcBef>
                <a:spcPts val="0"/>
              </a:spcBef>
              <a:buNone/>
            </a:pPr>
            <a:r>
              <a:rPr lang="en"/>
              <a:t>It should help us find more effective ways to do what we already know works, such as research, peer collaboration.</a:t>
            </a:r>
          </a:p>
          <a:p>
            <a:pPr lvl="0">
              <a:spcBef>
                <a:spcPts val="0"/>
              </a:spcBef>
              <a:buNone/>
            </a:pPr>
            <a:r>
              <a:rPr lang="en"/>
              <a:t>It should make our lessons more effective and enable us to focus on higher learning skills in our classrooms.</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Technology Use Throughout History</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
        <p:nvSpPr>
          <p:cNvPr descr="A quick look at how advancements in technology have impacted teaching and learning over time" id="73" name="Shape 73" title="The history of technology in education">
            <a:hlinkClick r:id="rId3"/>
          </p:cNvPr>
          <p:cNvSpPr/>
          <p:nvPr/>
        </p:nvSpPr>
        <p:spPr>
          <a:xfrm>
            <a:off x="311700" y="1146175"/>
            <a:ext cx="6123325" cy="3909924"/>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972900"/>
          </a:xfrm>
          <a:prstGeom prst="rect">
            <a:avLst/>
          </a:prstGeom>
        </p:spPr>
        <p:txBody>
          <a:bodyPr anchorCtr="0" anchor="t" bIns="91425" lIns="91425" rIns="91425" tIns="91425">
            <a:noAutofit/>
          </a:bodyPr>
          <a:lstStyle/>
          <a:p>
            <a:pPr lvl="0">
              <a:spcBef>
                <a:spcPts val="0"/>
              </a:spcBef>
              <a:buNone/>
            </a:pPr>
            <a:r>
              <a:rPr lang="en"/>
              <a:t>Activity: What technologies have we used in the past?  What technologies do we use now? </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
        <p:nvSpPr>
          <p:cNvPr id="80" name="Shape 80"/>
          <p:cNvSpPr/>
          <p:nvPr/>
        </p:nvSpPr>
        <p:spPr>
          <a:xfrm>
            <a:off x="909500" y="1750575"/>
            <a:ext cx="2855700" cy="23862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1" name="Shape 81"/>
          <p:cNvSpPr/>
          <p:nvPr/>
        </p:nvSpPr>
        <p:spPr>
          <a:xfrm>
            <a:off x="4733375" y="1750575"/>
            <a:ext cx="3129600" cy="2327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2" name="Shape 82"/>
          <p:cNvSpPr txBox="1"/>
          <p:nvPr/>
        </p:nvSpPr>
        <p:spPr>
          <a:xfrm>
            <a:off x="1418050" y="2542725"/>
            <a:ext cx="1692000" cy="572700"/>
          </a:xfrm>
          <a:prstGeom prst="rect">
            <a:avLst/>
          </a:prstGeom>
          <a:noFill/>
          <a:ln>
            <a:noFill/>
          </a:ln>
        </p:spPr>
        <p:txBody>
          <a:bodyPr anchorCtr="0" anchor="t" bIns="91425" lIns="91425" rIns="91425" tIns="91425">
            <a:noAutofit/>
          </a:bodyPr>
          <a:lstStyle/>
          <a:p>
            <a:pPr lvl="0">
              <a:spcBef>
                <a:spcPts val="0"/>
              </a:spcBef>
              <a:buNone/>
            </a:pPr>
            <a:r>
              <a:rPr lang="en"/>
              <a:t>          Past</a:t>
            </a:r>
          </a:p>
        </p:txBody>
      </p:sp>
      <p:sp>
        <p:nvSpPr>
          <p:cNvPr id="83" name="Shape 83"/>
          <p:cNvSpPr txBox="1"/>
          <p:nvPr/>
        </p:nvSpPr>
        <p:spPr>
          <a:xfrm>
            <a:off x="5525525" y="2650300"/>
            <a:ext cx="1652700" cy="572700"/>
          </a:xfrm>
          <a:prstGeom prst="rect">
            <a:avLst/>
          </a:prstGeom>
          <a:noFill/>
          <a:ln>
            <a:noFill/>
          </a:ln>
        </p:spPr>
        <p:txBody>
          <a:bodyPr anchorCtr="0" anchor="t" bIns="91425" lIns="91425" rIns="91425" tIns="91425">
            <a:noAutofit/>
          </a:bodyPr>
          <a:lstStyle/>
          <a:p>
            <a:pPr lvl="0">
              <a:spcBef>
                <a:spcPts val="0"/>
              </a:spcBef>
              <a:buNone/>
            </a:pPr>
            <a:r>
              <a:rPr lang="en"/>
              <a:t>      Present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21st Century Technology</a:t>
            </a:r>
          </a:p>
        </p:txBody>
      </p:sp>
      <p:sp>
        <p:nvSpPr>
          <p:cNvPr id="89" name="Shape 8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
        <p:nvSpPr>
          <p:cNvPr descr="21st Century Education" id="90" name="Shape 90" title="21st Century Education">
            <a:hlinkClick r:id="rId3"/>
          </p:cNvPr>
          <p:cNvSpPr/>
          <p:nvPr/>
        </p:nvSpPr>
        <p:spPr>
          <a:xfrm>
            <a:off x="1036650" y="1095324"/>
            <a:ext cx="6247774" cy="4048174"/>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Group Discussion Questions</a:t>
            </a:r>
          </a:p>
        </p:txBody>
      </p:sp>
      <p:sp>
        <p:nvSpPr>
          <p:cNvPr id="96" name="Shape 9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Has our use of technology increased?</a:t>
            </a:r>
          </a:p>
          <a:p>
            <a:pPr lvl="0">
              <a:spcBef>
                <a:spcPts val="0"/>
              </a:spcBef>
              <a:buNone/>
            </a:pPr>
            <a:r>
              <a:rPr lang="en"/>
              <a:t>Has our use of technology changed?</a:t>
            </a:r>
          </a:p>
          <a:p>
            <a:pPr lvl="0">
              <a:spcBef>
                <a:spcPts val="0"/>
              </a:spcBef>
              <a:buNone/>
            </a:pPr>
            <a:r>
              <a:rPr lang="en"/>
              <a:t>What are the obstacles to adopting new technology?</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Technology Use in the Past</a:t>
            </a:r>
          </a:p>
        </p:txBody>
      </p:sp>
      <p:sp>
        <p:nvSpPr>
          <p:cNvPr id="102" name="Shape 10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Program Learning (learning the Microsoft Office Suite)  Mostly in a specific tech course.</a:t>
            </a:r>
          </a:p>
          <a:p>
            <a:pPr lvl="0">
              <a:spcBef>
                <a:spcPts val="0"/>
              </a:spcBef>
              <a:buNone/>
            </a:pPr>
            <a:r>
              <a:rPr lang="en"/>
              <a:t>Not cross curricular (Math, Science, Computer classes)</a:t>
            </a:r>
          </a:p>
          <a:p>
            <a:pPr lvl="0">
              <a:spcBef>
                <a:spcPts val="0"/>
              </a:spcBef>
              <a:buNone/>
            </a:pPr>
            <a:r>
              <a:rPr lang="en"/>
              <a:t>Left out of English and Social Studies classes</a:t>
            </a:r>
          </a:p>
          <a:p>
            <a:pPr lvl="0">
              <a:spcBef>
                <a:spcPts val="0"/>
              </a:spcBef>
              <a:buNone/>
            </a:pPr>
            <a:r>
              <a:rPr lang="en"/>
              <a:t>Lessons focused on exposure to technology, not integrated into lessons.  </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Present Day Technology Use</a:t>
            </a:r>
          </a:p>
        </p:txBody>
      </p:sp>
      <p:sp>
        <p:nvSpPr>
          <p:cNvPr id="108" name="Shape 10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Technology is used cross curricular.</a:t>
            </a:r>
          </a:p>
          <a:p>
            <a:pPr lvl="0">
              <a:spcBef>
                <a:spcPts val="0"/>
              </a:spcBef>
              <a:buNone/>
            </a:pPr>
            <a:r>
              <a:rPr lang="en"/>
              <a:t>English and Social Studies classes now embrace it more.</a:t>
            </a:r>
          </a:p>
          <a:p>
            <a:pPr lvl="0">
              <a:spcBef>
                <a:spcPts val="0"/>
              </a:spcBef>
              <a:buNone/>
            </a:pPr>
            <a:r>
              <a:rPr lang="en"/>
              <a:t>PowerPoint lectures, Internet video, part of day to day classrooms.</a:t>
            </a:r>
          </a:p>
          <a:p>
            <a:pPr lvl="0">
              <a:spcBef>
                <a:spcPts val="0"/>
              </a:spcBef>
              <a:buNone/>
            </a:pPr>
            <a:r>
              <a:rPr lang="en"/>
              <a:t>Smartboard technology mostly used in Science and Math classes.</a:t>
            </a:r>
          </a:p>
          <a:p>
            <a:pPr lvl="0">
              <a:spcBef>
                <a:spcPts val="0"/>
              </a:spcBef>
              <a:buNone/>
            </a:pPr>
            <a:r>
              <a:rPr lang="en"/>
              <a:t>Most teachers have websites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Present Day Technology Obstacles</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Time for training and learning.</a:t>
            </a:r>
          </a:p>
          <a:p>
            <a:pPr lvl="0">
              <a:spcBef>
                <a:spcPts val="0"/>
              </a:spcBef>
              <a:buNone/>
            </a:pPr>
            <a:r>
              <a:rPr lang="en"/>
              <a:t>Little support given for new mandatory programs such as PowerSchool, Gradebook and Tienet.</a:t>
            </a:r>
          </a:p>
          <a:p>
            <a:pPr lvl="0">
              <a:spcBef>
                <a:spcPts val="0"/>
              </a:spcBef>
              <a:buNone/>
            </a:pPr>
            <a:r>
              <a:rPr lang="en"/>
              <a:t>Integrated but is it as effective as it could be?</a:t>
            </a:r>
          </a:p>
          <a:p>
            <a:pPr lvl="0">
              <a:spcBef>
                <a:spcPts val="0"/>
              </a:spcBef>
              <a:buNone/>
            </a:pPr>
            <a:r>
              <a:rPr lang="en"/>
              <a:t>Does it still seem like extra work or is it making work easier?</a:t>
            </a:r>
          </a:p>
          <a:p>
            <a:pPr lvl="0">
              <a:spcBef>
                <a:spcPts val="0"/>
              </a:spcBef>
              <a:buNone/>
            </a:pPr>
            <a:r>
              <a:rPr lang="en"/>
              <a:t>Are we using it to collaborate?  </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