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60" r:id="rId5"/>
    <p:sldId id="264" r:id="rId6"/>
    <p:sldId id="262" r:id="rId7"/>
    <p:sldId id="269" r:id="rId8"/>
    <p:sldId id="273" r:id="rId9"/>
    <p:sldId id="272" r:id="rId10"/>
    <p:sldId id="275" r:id="rId11"/>
    <p:sldId id="271" r:id="rId12"/>
    <p:sldId id="274" r:id="rId13"/>
    <p:sldId id="263" r:id="rId14"/>
    <p:sldId id="261" r:id="rId15"/>
    <p:sldId id="267" r:id="rId16"/>
    <p:sldId id="26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A4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4660"/>
  </p:normalViewPr>
  <p:slideViewPr>
    <p:cSldViewPr>
      <p:cViewPr varScale="1">
        <p:scale>
          <a:sx n="110" d="100"/>
          <a:sy n="110" d="100"/>
        </p:scale>
        <p:origin x="1638" y="108"/>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92245" y="4497935"/>
            <a:ext cx="6099050" cy="859205"/>
          </a:xfrm>
        </p:spPr>
        <p:txBody>
          <a:bodyPr>
            <a:normAutofit/>
          </a:bodyPr>
          <a:lstStyle>
            <a:lvl1pPr algn="l">
              <a:defRPr sz="3600">
                <a:solidFill>
                  <a:srgbClr val="FF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72275" y="5414165"/>
            <a:ext cx="6400800" cy="835455"/>
          </a:xfr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solidFill>
                  <a:srgbClr val="FF0000"/>
                </a:solidFill>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138425"/>
            <a:ext cx="6710784" cy="1143000"/>
          </a:xfrm>
        </p:spPr>
        <p:txBody>
          <a:bodyPr>
            <a:normAutofit/>
          </a:bodyPr>
          <a:lstStyle>
            <a:lvl1pPr algn="l">
              <a:defRPr sz="3600">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965" y="2307623"/>
            <a:ext cx="6710784"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3835"/>
            <a:ext cx="4040188" cy="639762"/>
          </a:xfrm>
        </p:spPr>
        <p:txBody>
          <a:bodyPr anchor="b"/>
          <a:lstStyle>
            <a:lvl1pPr marL="0" indent="0">
              <a:buNone/>
              <a:defRPr sz="2400" b="1">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73697"/>
            <a:ext cx="4040188" cy="3798583"/>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443835"/>
            <a:ext cx="4041775" cy="639762"/>
          </a:xfrm>
        </p:spPr>
        <p:txBody>
          <a:bodyPr anchor="b"/>
          <a:lstStyle>
            <a:lvl1pPr marL="0" indent="0">
              <a:buNone/>
              <a:defRPr sz="2400" b="1">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073697"/>
            <a:ext cx="4041775" cy="3798583"/>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4/15/2015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4/15/2015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4/15/2015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4/15/2015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Ancient Egyptian Afterlife</a:t>
            </a:r>
            <a:endParaRPr lang="en-US" dirty="0"/>
          </a:p>
        </p:txBody>
      </p:sp>
      <p:sp>
        <p:nvSpPr>
          <p:cNvPr id="3" name="Subtitle 2"/>
          <p:cNvSpPr>
            <a:spLocks noGrp="1"/>
          </p:cNvSpPr>
          <p:nvPr>
            <p:ph type="subTitle" idx="1"/>
          </p:nvPr>
        </p:nvSpPr>
        <p:spPr/>
        <p:txBody>
          <a:bodyPr/>
          <a:lstStyle/>
          <a:p>
            <a:r>
              <a:rPr lang="en-US" dirty="0" smtClean="0"/>
              <a:t>Click to edit Master subtitle style</a:t>
            </a:r>
            <a:endParaRPr lang="en-US" dirty="0"/>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Mummification</a:t>
            </a:r>
            <a:endParaRPr lang="en-US" dirty="0"/>
          </a:p>
        </p:txBody>
      </p:sp>
      <p:sp>
        <p:nvSpPr>
          <p:cNvPr id="3" name="Content Placeholder 2"/>
          <p:cNvSpPr>
            <a:spLocks noGrp="1"/>
          </p:cNvSpPr>
          <p:nvPr>
            <p:ph idx="1"/>
          </p:nvPr>
        </p:nvSpPr>
        <p:spPr>
          <a:xfrm>
            <a:off x="143555" y="1596540"/>
            <a:ext cx="8229600" cy="4525963"/>
          </a:xfrm>
        </p:spPr>
        <p:txBody>
          <a:bodyPr/>
          <a:lstStyle/>
          <a:p>
            <a:r>
              <a:rPr lang="en-CA" dirty="0"/>
              <a:t>The body is now covered and stuffed with </a:t>
            </a:r>
            <a:r>
              <a:rPr lang="en-CA" dirty="0" err="1"/>
              <a:t>natron</a:t>
            </a:r>
            <a:r>
              <a:rPr lang="en-CA" dirty="0"/>
              <a:t> which will dry it out. </a:t>
            </a:r>
            <a:endParaRPr lang="en-CA" dirty="0" smtClean="0"/>
          </a:p>
          <a:p>
            <a:r>
              <a:rPr lang="en-CA" dirty="0" smtClean="0"/>
              <a:t>All </a:t>
            </a:r>
            <a:r>
              <a:rPr lang="en-CA" dirty="0"/>
              <a:t>of the fluids, and rags from the embalming process will be saved and buried along with the body</a:t>
            </a:r>
            <a:r>
              <a:rPr lang="en-CA" dirty="0" smtClean="0"/>
              <a:t>.</a:t>
            </a:r>
          </a:p>
          <a:p>
            <a:r>
              <a:rPr lang="en-CA" dirty="0"/>
              <a:t>Finally the body is covered again with good-smelling oils. It is now ready to be wrapped in linen. </a:t>
            </a:r>
            <a:r>
              <a:rPr lang="en-CA" dirty="0" smtClean="0"/>
              <a:t> </a:t>
            </a:r>
            <a:endParaRPr lang="en-US" dirty="0" smtClean="0"/>
          </a:p>
          <a:p>
            <a:endParaRPr lang="en-US" dirty="0"/>
          </a:p>
        </p:txBody>
      </p:sp>
    </p:spTree>
    <p:extLst>
      <p:ext uri="{BB962C8B-B14F-4D97-AF65-F5344CB8AC3E}">
        <p14:creationId xmlns:p14="http://schemas.microsoft.com/office/powerpoint/2010/main" val="3867734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Mummification</a:t>
            </a:r>
            <a:endParaRPr lang="en-US" dirty="0"/>
          </a:p>
        </p:txBody>
      </p:sp>
      <p:sp>
        <p:nvSpPr>
          <p:cNvPr id="3" name="Content Placeholder 2"/>
          <p:cNvSpPr>
            <a:spLocks noGrp="1"/>
          </p:cNvSpPr>
          <p:nvPr>
            <p:ph idx="1"/>
          </p:nvPr>
        </p:nvSpPr>
        <p:spPr>
          <a:xfrm>
            <a:off x="143555" y="1596540"/>
            <a:ext cx="8229600" cy="4525963"/>
          </a:xfrm>
        </p:spPr>
        <p:txBody>
          <a:bodyPr/>
          <a:lstStyle/>
          <a:p>
            <a:endParaRPr lang="en-US" dirty="0" smtClean="0"/>
          </a:p>
          <a:p>
            <a:r>
              <a:rPr lang="en-CA" dirty="0"/>
              <a:t>T</a:t>
            </a:r>
            <a:r>
              <a:rPr lang="en-CA" dirty="0" smtClean="0"/>
              <a:t>he </a:t>
            </a:r>
            <a:r>
              <a:rPr lang="en-CA" dirty="0"/>
              <a:t>internal organs were removed from </a:t>
            </a:r>
            <a:r>
              <a:rPr lang="en-CA" dirty="0" smtClean="0"/>
              <a:t>the </a:t>
            </a:r>
            <a:r>
              <a:rPr lang="en-CA" dirty="0"/>
              <a:t>body they were placed in </a:t>
            </a:r>
            <a:r>
              <a:rPr lang="en-CA" dirty="0" smtClean="0"/>
              <a:t>hollow </a:t>
            </a:r>
            <a:r>
              <a:rPr lang="en-CA" dirty="0" err="1"/>
              <a:t>c</a:t>
            </a:r>
            <a:r>
              <a:rPr lang="en-CA" dirty="0" err="1" smtClean="0"/>
              <a:t>anoptic</a:t>
            </a:r>
            <a:r>
              <a:rPr lang="en-CA" dirty="0" smtClean="0"/>
              <a:t> Jars.</a:t>
            </a:r>
          </a:p>
          <a:p>
            <a:r>
              <a:rPr lang="en-CA" dirty="0" smtClean="0"/>
              <a:t> </a:t>
            </a:r>
            <a:endParaRPr lang="en-US" dirty="0"/>
          </a:p>
        </p:txBody>
      </p:sp>
      <p:pic>
        <p:nvPicPr>
          <p:cNvPr id="3076" name="Picture 4" descr="http://www.r3mcgillivray.co.uk/clip_image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6015" y="3581705"/>
            <a:ext cx="4133850" cy="229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803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Mummification</a:t>
            </a:r>
            <a:endParaRPr lang="en-US" dirty="0"/>
          </a:p>
        </p:txBody>
      </p:sp>
      <p:sp>
        <p:nvSpPr>
          <p:cNvPr id="3" name="Content Placeholder 2"/>
          <p:cNvSpPr>
            <a:spLocks noGrp="1"/>
          </p:cNvSpPr>
          <p:nvPr>
            <p:ph idx="1"/>
          </p:nvPr>
        </p:nvSpPr>
        <p:spPr>
          <a:xfrm>
            <a:off x="143555" y="1596540"/>
            <a:ext cx="8229600" cy="4525963"/>
          </a:xfrm>
        </p:spPr>
        <p:txBody>
          <a:bodyPr/>
          <a:lstStyle/>
          <a:p>
            <a:r>
              <a:rPr lang="en-US" dirty="0" smtClean="0"/>
              <a:t>The Mummy is then wrapped.</a:t>
            </a:r>
          </a:p>
          <a:p>
            <a:r>
              <a:rPr lang="en-US" dirty="0" smtClean="0"/>
              <a:t>Arms are tied together</a:t>
            </a:r>
          </a:p>
          <a:p>
            <a:r>
              <a:rPr lang="en-US" dirty="0" smtClean="0"/>
              <a:t>Book of the Dead scroll is placed between their arms.</a:t>
            </a:r>
          </a:p>
          <a:p>
            <a:r>
              <a:rPr lang="en-US" dirty="0" smtClean="0"/>
              <a:t>Trinkets are placed within the wrapping.</a:t>
            </a:r>
          </a:p>
          <a:p>
            <a:endParaRPr lang="en-US" dirty="0" smtClean="0"/>
          </a:p>
          <a:p>
            <a:endParaRPr lang="en-US" dirty="0"/>
          </a:p>
        </p:txBody>
      </p:sp>
    </p:spTree>
    <p:extLst>
      <p:ext uri="{BB962C8B-B14F-4D97-AF65-F5344CB8AC3E}">
        <p14:creationId xmlns:p14="http://schemas.microsoft.com/office/powerpoint/2010/main" val="2975702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The Book of the Dead</a:t>
            </a:r>
            <a:endParaRPr lang="en-US" dirty="0"/>
          </a:p>
        </p:txBody>
      </p:sp>
      <p:sp>
        <p:nvSpPr>
          <p:cNvPr id="3" name="Content Placeholder 2"/>
          <p:cNvSpPr>
            <a:spLocks noGrp="1"/>
          </p:cNvSpPr>
          <p:nvPr>
            <p:ph idx="1"/>
          </p:nvPr>
        </p:nvSpPr>
        <p:spPr>
          <a:xfrm>
            <a:off x="143555" y="1596540"/>
            <a:ext cx="8229600" cy="4525963"/>
          </a:xfrm>
        </p:spPr>
        <p:txBody>
          <a:bodyPr/>
          <a:lstStyle/>
          <a:p>
            <a:endParaRPr lang="en-US" dirty="0" smtClean="0"/>
          </a:p>
          <a:p>
            <a:pPr marL="0" indent="0">
              <a:buNone/>
            </a:pPr>
            <a:endParaRPr lang="en-US" dirty="0"/>
          </a:p>
        </p:txBody>
      </p:sp>
      <p:sp>
        <p:nvSpPr>
          <p:cNvPr id="4" name="Rectangle 3"/>
          <p:cNvSpPr/>
          <p:nvPr/>
        </p:nvSpPr>
        <p:spPr>
          <a:xfrm>
            <a:off x="457200" y="1596540"/>
            <a:ext cx="6400800" cy="1477328"/>
          </a:xfrm>
          <a:prstGeom prst="rect">
            <a:avLst/>
          </a:prstGeom>
        </p:spPr>
        <p:txBody>
          <a:bodyPr wrap="square">
            <a:spAutoFit/>
          </a:bodyPr>
          <a:lstStyle/>
          <a:p>
            <a:pPr marL="285750" indent="-285750">
              <a:buFont typeface="Arial" panose="020B0604020202020204" pitchFamily="34" charset="0"/>
              <a:buChar char="•"/>
            </a:pPr>
            <a:r>
              <a:rPr lang="en-GB" altLang="en-US" b="1" dirty="0">
                <a:solidFill>
                  <a:srgbClr val="FF0000"/>
                </a:solidFill>
              </a:rPr>
              <a:t>The day of burial was when the dead person was thought to move </a:t>
            </a:r>
            <a:r>
              <a:rPr lang="en-GB" altLang="en-US" b="1" dirty="0" smtClean="0">
                <a:solidFill>
                  <a:srgbClr val="FF0000"/>
                </a:solidFill>
              </a:rPr>
              <a:t>from </a:t>
            </a:r>
            <a:r>
              <a:rPr lang="en-GB" altLang="en-US" b="1" dirty="0">
                <a:solidFill>
                  <a:srgbClr val="FF0000"/>
                </a:solidFill>
              </a:rPr>
              <a:t>the world of the living to the world of the dead. </a:t>
            </a:r>
            <a:endParaRPr lang="en-GB" altLang="en-US" b="1" dirty="0" smtClean="0">
              <a:solidFill>
                <a:srgbClr val="FF0000"/>
              </a:solidFill>
            </a:endParaRPr>
          </a:p>
          <a:p>
            <a:endParaRPr lang="en-GB" altLang="en-US" b="1" dirty="0">
              <a:solidFill>
                <a:srgbClr val="FF0000"/>
              </a:solidFill>
            </a:endParaRPr>
          </a:p>
          <a:p>
            <a:pPr marL="285750" indent="-285750">
              <a:buFont typeface="Arial" panose="020B0604020202020204" pitchFamily="34" charset="0"/>
              <a:buChar char="•"/>
            </a:pPr>
            <a:r>
              <a:rPr lang="en-US" altLang="en-US" b="1" dirty="0" smtClean="0">
                <a:solidFill>
                  <a:srgbClr val="FF0000"/>
                </a:solidFill>
              </a:rPr>
              <a:t>The </a:t>
            </a:r>
            <a:r>
              <a:rPr lang="en-US" altLang="en-US" b="1" dirty="0">
                <a:solidFill>
                  <a:srgbClr val="FF0000"/>
                </a:solidFill>
              </a:rPr>
              <a:t>Book of </a:t>
            </a:r>
            <a:r>
              <a:rPr lang="en-US" altLang="en-US" b="1" dirty="0" smtClean="0">
                <a:solidFill>
                  <a:srgbClr val="FF0000"/>
                </a:solidFill>
              </a:rPr>
              <a:t>the </a:t>
            </a:r>
            <a:r>
              <a:rPr lang="en-US" altLang="en-US" b="1" dirty="0">
                <a:solidFill>
                  <a:srgbClr val="FF0000"/>
                </a:solidFill>
              </a:rPr>
              <a:t>Dead shows the ceremonies that took place at the burial of a wealthy Egyptian. </a:t>
            </a:r>
          </a:p>
        </p:txBody>
      </p:sp>
      <p:pic>
        <p:nvPicPr>
          <p:cNvPr id="5" name="Picture 4" descr="I:\AN00684714_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860" y="3581704"/>
            <a:ext cx="8504743" cy="2901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1769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The </a:t>
            </a:r>
            <a:r>
              <a:rPr lang="en-US" dirty="0" smtClean="0"/>
              <a:t>Spells of the Book </a:t>
            </a:r>
            <a:r>
              <a:rPr lang="en-US" dirty="0" smtClean="0"/>
              <a:t>of the Dead</a:t>
            </a:r>
            <a:endParaRPr lang="en-US" dirty="0"/>
          </a:p>
        </p:txBody>
      </p:sp>
      <p:sp>
        <p:nvSpPr>
          <p:cNvPr id="3" name="Content Placeholder 2"/>
          <p:cNvSpPr>
            <a:spLocks noGrp="1"/>
          </p:cNvSpPr>
          <p:nvPr>
            <p:ph idx="1"/>
          </p:nvPr>
        </p:nvSpPr>
        <p:spPr>
          <a:xfrm>
            <a:off x="143555" y="1596540"/>
            <a:ext cx="8229600" cy="4525963"/>
          </a:xfrm>
        </p:spPr>
        <p:txBody>
          <a:bodyPr/>
          <a:lstStyle/>
          <a:p>
            <a:endParaRPr lang="en-US" dirty="0" smtClean="0"/>
          </a:p>
          <a:p>
            <a:endParaRPr lang="en-US" dirty="0"/>
          </a:p>
        </p:txBody>
      </p:sp>
      <p:sp>
        <p:nvSpPr>
          <p:cNvPr id="4" name="Rectangle 3"/>
          <p:cNvSpPr/>
          <p:nvPr/>
        </p:nvSpPr>
        <p:spPr>
          <a:xfrm>
            <a:off x="457200" y="1596540"/>
            <a:ext cx="6400800" cy="1477328"/>
          </a:xfrm>
          <a:prstGeom prst="rect">
            <a:avLst/>
          </a:prstGeom>
        </p:spPr>
        <p:txBody>
          <a:bodyPr wrap="square">
            <a:spAutoFit/>
          </a:bodyPr>
          <a:lstStyle/>
          <a:p>
            <a:pPr marL="285750" indent="-285750">
              <a:buFont typeface="Arial" panose="020B0604020202020204" pitchFamily="34" charset="0"/>
              <a:buChar char="•"/>
            </a:pPr>
            <a:r>
              <a:rPr lang="en-GB" altLang="en-US" b="1" dirty="0">
                <a:solidFill>
                  <a:srgbClr val="FF0000"/>
                </a:solidFill>
              </a:rPr>
              <a:t>The spells in the Book of the Dead gave the dead person the power </a:t>
            </a:r>
            <a:r>
              <a:rPr lang="en-GB" altLang="en-US" b="1" dirty="0" smtClean="0">
                <a:solidFill>
                  <a:srgbClr val="FF0000"/>
                </a:solidFill>
              </a:rPr>
              <a:t>to </a:t>
            </a:r>
            <a:r>
              <a:rPr lang="en-GB" altLang="en-US" b="1" dirty="0">
                <a:solidFill>
                  <a:srgbClr val="FF0000"/>
                </a:solidFill>
              </a:rPr>
              <a:t>control their body and keep it safe</a:t>
            </a:r>
            <a:r>
              <a:rPr lang="en-GB" altLang="en-US" b="1" dirty="0" smtClean="0">
                <a:solidFill>
                  <a:srgbClr val="FF0000"/>
                </a:solidFill>
              </a:rPr>
              <a:t>.</a:t>
            </a:r>
          </a:p>
          <a:p>
            <a:endParaRPr lang="en-GB" altLang="en-US" b="1" dirty="0">
              <a:solidFill>
                <a:srgbClr val="FF0000"/>
              </a:solidFill>
            </a:endParaRPr>
          </a:p>
          <a:p>
            <a:pPr marL="285750" indent="-285750">
              <a:buFont typeface="Arial" panose="020B0604020202020204" pitchFamily="34" charset="0"/>
              <a:buChar char="•"/>
            </a:pPr>
            <a:r>
              <a:rPr lang="en-GB" altLang="en-US" b="1" dirty="0" smtClean="0">
                <a:solidFill>
                  <a:srgbClr val="FF0000"/>
                </a:solidFill>
              </a:rPr>
              <a:t> </a:t>
            </a:r>
            <a:r>
              <a:rPr lang="en-GB" altLang="en-US" b="1" dirty="0">
                <a:solidFill>
                  <a:srgbClr val="FF0000"/>
                </a:solidFill>
              </a:rPr>
              <a:t>They also allowed them to turn into different animals, provided </a:t>
            </a:r>
            <a:r>
              <a:rPr lang="en-GB" altLang="en-US" b="1" dirty="0" smtClean="0">
                <a:solidFill>
                  <a:srgbClr val="FF0000"/>
                </a:solidFill>
              </a:rPr>
              <a:t>information for their journey.</a:t>
            </a:r>
            <a:endParaRPr lang="en-GB" altLang="en-US" b="1" dirty="0">
              <a:solidFill>
                <a:srgbClr val="FF0000"/>
              </a:solidFill>
            </a:endParaRPr>
          </a:p>
        </p:txBody>
      </p:sp>
      <p:pic>
        <p:nvPicPr>
          <p:cNvPr id="5" name="Picture 7" descr="I:\SYA Book of the Dead\AN00379735_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3311" y="3734411"/>
            <a:ext cx="7074448" cy="2839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7996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How did you get into the afterlife?</a:t>
            </a:r>
            <a:endParaRPr lang="en-US" dirty="0"/>
          </a:p>
        </p:txBody>
      </p:sp>
      <p:sp>
        <p:nvSpPr>
          <p:cNvPr id="3" name="Content Placeholder 2"/>
          <p:cNvSpPr>
            <a:spLocks noGrp="1"/>
          </p:cNvSpPr>
          <p:nvPr>
            <p:ph idx="1"/>
          </p:nvPr>
        </p:nvSpPr>
        <p:spPr>
          <a:xfrm>
            <a:off x="143555" y="1596540"/>
            <a:ext cx="8229600" cy="4525963"/>
          </a:xfrm>
        </p:spPr>
        <p:txBody>
          <a:bodyPr/>
          <a:lstStyle/>
          <a:p>
            <a:endParaRPr lang="en-US" dirty="0" smtClean="0"/>
          </a:p>
          <a:p>
            <a:endParaRPr lang="en-US" dirty="0"/>
          </a:p>
        </p:txBody>
      </p:sp>
      <p:sp>
        <p:nvSpPr>
          <p:cNvPr id="4" name="Rectangle 3"/>
          <p:cNvSpPr/>
          <p:nvPr/>
        </p:nvSpPr>
        <p:spPr>
          <a:xfrm>
            <a:off x="457200" y="1596540"/>
            <a:ext cx="6400800" cy="2585323"/>
          </a:xfrm>
          <a:prstGeom prst="rect">
            <a:avLst/>
          </a:prstGeom>
        </p:spPr>
        <p:txBody>
          <a:bodyPr wrap="square">
            <a:spAutoFit/>
          </a:bodyPr>
          <a:lstStyle/>
          <a:p>
            <a:pPr marL="285750" indent="-285750">
              <a:buFont typeface="Arial" panose="020B0604020202020204" pitchFamily="34" charset="0"/>
              <a:buChar char="•"/>
            </a:pPr>
            <a:r>
              <a:rPr lang="en-GB" altLang="en-US" dirty="0" smtClean="0">
                <a:solidFill>
                  <a:srgbClr val="FF0000"/>
                </a:solidFill>
              </a:rPr>
              <a:t>Osiris </a:t>
            </a:r>
            <a:r>
              <a:rPr lang="en-GB" altLang="en-US" dirty="0">
                <a:solidFill>
                  <a:srgbClr val="FF0000"/>
                </a:solidFill>
              </a:rPr>
              <a:t>judged how the dead person had led their life to decide </a:t>
            </a:r>
            <a:br>
              <a:rPr lang="en-GB" altLang="en-US" dirty="0">
                <a:solidFill>
                  <a:srgbClr val="FF0000"/>
                </a:solidFill>
              </a:rPr>
            </a:br>
            <a:r>
              <a:rPr lang="en-GB" altLang="en-US" dirty="0">
                <a:solidFill>
                  <a:srgbClr val="FF0000"/>
                </a:solidFill>
              </a:rPr>
              <a:t>if they deserved eternal life in the afterlife. </a:t>
            </a:r>
            <a:endParaRPr lang="en-GB" altLang="en-US" dirty="0" smtClean="0">
              <a:solidFill>
                <a:srgbClr val="FF0000"/>
              </a:solidFill>
            </a:endParaRPr>
          </a:p>
          <a:p>
            <a:pPr marL="285750" indent="-285750">
              <a:buFont typeface="Arial" panose="020B0604020202020204" pitchFamily="34" charset="0"/>
              <a:buChar char="•"/>
            </a:pPr>
            <a:r>
              <a:rPr lang="en-GB" altLang="en-US" dirty="0" smtClean="0">
                <a:solidFill>
                  <a:srgbClr val="FF0000"/>
                </a:solidFill>
              </a:rPr>
              <a:t>The </a:t>
            </a:r>
            <a:r>
              <a:rPr lang="en-GB" altLang="en-US" dirty="0">
                <a:solidFill>
                  <a:srgbClr val="FF0000"/>
                </a:solidFill>
              </a:rPr>
              <a:t>dead person’s heart </a:t>
            </a:r>
            <a:r>
              <a:rPr lang="en-GB" altLang="en-US" dirty="0" smtClean="0">
                <a:solidFill>
                  <a:srgbClr val="FF0000"/>
                </a:solidFill>
              </a:rPr>
              <a:t>was </a:t>
            </a:r>
            <a:r>
              <a:rPr lang="en-GB" altLang="en-US" dirty="0">
                <a:solidFill>
                  <a:srgbClr val="FF0000"/>
                </a:solidFill>
              </a:rPr>
              <a:t>weighed against the feather of truth. </a:t>
            </a:r>
            <a:endParaRPr lang="en-GB" altLang="en-US" dirty="0" smtClean="0">
              <a:solidFill>
                <a:srgbClr val="FF0000"/>
              </a:solidFill>
            </a:endParaRPr>
          </a:p>
          <a:p>
            <a:pPr marL="285750" indent="-285750">
              <a:buFont typeface="Arial" panose="020B0604020202020204" pitchFamily="34" charset="0"/>
              <a:buChar char="•"/>
            </a:pPr>
            <a:r>
              <a:rPr lang="en-GB" altLang="en-US" dirty="0" smtClean="0">
                <a:solidFill>
                  <a:srgbClr val="FF0000"/>
                </a:solidFill>
              </a:rPr>
              <a:t>If </a:t>
            </a:r>
            <a:r>
              <a:rPr lang="en-GB" altLang="en-US" dirty="0">
                <a:solidFill>
                  <a:srgbClr val="FF0000"/>
                </a:solidFill>
              </a:rPr>
              <a:t>shown to be free from </a:t>
            </a:r>
            <a:r>
              <a:rPr lang="en-GB" altLang="en-US" dirty="0" smtClean="0">
                <a:solidFill>
                  <a:srgbClr val="FF0000"/>
                </a:solidFill>
              </a:rPr>
              <a:t>evil</a:t>
            </a:r>
            <a:r>
              <a:rPr lang="en-GB" altLang="en-US" dirty="0">
                <a:solidFill>
                  <a:srgbClr val="FF0000"/>
                </a:solidFill>
              </a:rPr>
              <a:t>, they were declared ‘true of voice’ and admitted to the afterlife. </a:t>
            </a:r>
            <a:endParaRPr lang="en-GB" altLang="en-US" dirty="0" smtClean="0">
              <a:solidFill>
                <a:srgbClr val="FF0000"/>
              </a:solidFill>
            </a:endParaRPr>
          </a:p>
          <a:p>
            <a:pPr marL="285750" indent="-285750">
              <a:buFont typeface="Arial" panose="020B0604020202020204" pitchFamily="34" charset="0"/>
              <a:buChar char="•"/>
            </a:pPr>
            <a:r>
              <a:rPr lang="en-GB" altLang="en-US" dirty="0" smtClean="0">
                <a:solidFill>
                  <a:srgbClr val="FF0000"/>
                </a:solidFill>
              </a:rPr>
              <a:t>If </a:t>
            </a:r>
            <a:r>
              <a:rPr lang="en-GB" altLang="en-US" dirty="0">
                <a:solidFill>
                  <a:srgbClr val="FF0000"/>
                </a:solidFill>
              </a:rPr>
              <a:t>not, their heart was eaten by the Devourer and they would cease </a:t>
            </a:r>
            <a:r>
              <a:rPr lang="en-GB" altLang="en-US" dirty="0" smtClean="0">
                <a:solidFill>
                  <a:srgbClr val="FF0000"/>
                </a:solidFill>
              </a:rPr>
              <a:t>to </a:t>
            </a:r>
            <a:r>
              <a:rPr lang="en-GB" altLang="en-US" dirty="0">
                <a:solidFill>
                  <a:srgbClr val="FF0000"/>
                </a:solidFill>
              </a:rPr>
              <a:t>exist – forever…</a:t>
            </a:r>
          </a:p>
          <a:p>
            <a:pPr marL="285750" indent="-285750">
              <a:buFont typeface="Arial" panose="020B0604020202020204" pitchFamily="34" charset="0"/>
              <a:buChar char="•"/>
            </a:pPr>
            <a:endParaRPr lang="en-GB" altLang="en-US" b="1" dirty="0">
              <a:solidFill>
                <a:srgbClr val="FF0000"/>
              </a:solidFill>
            </a:endParaRPr>
          </a:p>
        </p:txBody>
      </p:sp>
      <p:pic>
        <p:nvPicPr>
          <p:cNvPr id="6" name="Picture 6" descr="I:\AN00821230_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6590" y="3794775"/>
            <a:ext cx="4692587"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0057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The Book of the Dead</a:t>
            </a:r>
            <a:endParaRPr lang="en-US" dirty="0"/>
          </a:p>
        </p:txBody>
      </p:sp>
      <p:sp>
        <p:nvSpPr>
          <p:cNvPr id="3" name="Content Placeholder 2"/>
          <p:cNvSpPr>
            <a:spLocks noGrp="1"/>
          </p:cNvSpPr>
          <p:nvPr>
            <p:ph idx="1"/>
          </p:nvPr>
        </p:nvSpPr>
        <p:spPr>
          <a:xfrm>
            <a:off x="143555" y="1596540"/>
            <a:ext cx="8229600" cy="4525963"/>
          </a:xfrm>
        </p:spPr>
        <p:txBody>
          <a:bodyPr/>
          <a:lstStyle/>
          <a:p>
            <a:endParaRPr lang="en-US" dirty="0" smtClean="0"/>
          </a:p>
          <a:p>
            <a:endParaRPr lang="en-US" dirty="0"/>
          </a:p>
        </p:txBody>
      </p:sp>
      <p:sp>
        <p:nvSpPr>
          <p:cNvPr id="4" name="Rectangle 3"/>
          <p:cNvSpPr/>
          <p:nvPr/>
        </p:nvSpPr>
        <p:spPr>
          <a:xfrm>
            <a:off x="457200" y="1596540"/>
            <a:ext cx="6400800" cy="2585323"/>
          </a:xfrm>
          <a:prstGeom prst="rect">
            <a:avLst/>
          </a:prstGeom>
        </p:spPr>
        <p:txBody>
          <a:bodyPr wrap="square">
            <a:spAutoFit/>
          </a:bodyPr>
          <a:lstStyle/>
          <a:p>
            <a:pPr marL="285750" indent="-285750">
              <a:buFont typeface="Arial" panose="020B0604020202020204" pitchFamily="34" charset="0"/>
              <a:buChar char="•"/>
            </a:pPr>
            <a:r>
              <a:rPr lang="en-US" altLang="en-US" dirty="0">
                <a:solidFill>
                  <a:srgbClr val="FF0000"/>
                </a:solidFill>
              </a:rPr>
              <a:t>There were several possible afterlives</a:t>
            </a:r>
            <a:r>
              <a:rPr lang="en-US" altLang="en-US" dirty="0" smtClean="0">
                <a:solidFill>
                  <a:srgbClr val="FF0000"/>
                </a:solidFill>
              </a:rPr>
              <a:t>.</a:t>
            </a:r>
          </a:p>
          <a:p>
            <a:r>
              <a:rPr lang="en-US" altLang="en-US" dirty="0" smtClean="0">
                <a:solidFill>
                  <a:srgbClr val="FF0000"/>
                </a:solidFill>
              </a:rPr>
              <a:t> </a:t>
            </a:r>
          </a:p>
          <a:p>
            <a:pPr marL="285750" indent="-285750">
              <a:buFont typeface="Arial" panose="020B0604020202020204" pitchFamily="34" charset="0"/>
              <a:buChar char="•"/>
            </a:pPr>
            <a:r>
              <a:rPr lang="en-US" altLang="en-US" dirty="0" smtClean="0">
                <a:solidFill>
                  <a:srgbClr val="FF0000"/>
                </a:solidFill>
              </a:rPr>
              <a:t>The </a:t>
            </a:r>
            <a:r>
              <a:rPr lang="en-US" altLang="en-US" dirty="0">
                <a:solidFill>
                  <a:srgbClr val="FF0000"/>
                </a:solidFill>
              </a:rPr>
              <a:t>dead person might travel with the sun god Ra in his boat sailing though the sky each </a:t>
            </a:r>
            <a:r>
              <a:rPr lang="en-US" altLang="en-US" dirty="0" smtClean="0">
                <a:solidFill>
                  <a:srgbClr val="FF0000"/>
                </a:solidFill>
              </a:rPr>
              <a:t>day and the </a:t>
            </a:r>
            <a:r>
              <a:rPr lang="en-US" altLang="en-US" dirty="0">
                <a:solidFill>
                  <a:srgbClr val="FF0000"/>
                </a:solidFill>
              </a:rPr>
              <a:t>netherworld each </a:t>
            </a:r>
            <a:r>
              <a:rPr lang="en-US" altLang="en-US" dirty="0" smtClean="0">
                <a:solidFill>
                  <a:srgbClr val="FF0000"/>
                </a:solidFill>
              </a:rPr>
              <a:t>night.</a:t>
            </a:r>
          </a:p>
          <a:p>
            <a:endParaRPr lang="en-US" altLang="en-US" dirty="0" smtClean="0">
              <a:solidFill>
                <a:srgbClr val="FF0000"/>
              </a:solidFill>
            </a:endParaRPr>
          </a:p>
          <a:p>
            <a:pPr marL="285750" indent="-285750">
              <a:buFont typeface="Arial" panose="020B0604020202020204" pitchFamily="34" charset="0"/>
              <a:buChar char="•"/>
            </a:pPr>
            <a:r>
              <a:rPr lang="en-US" altLang="en-US" dirty="0" smtClean="0">
                <a:solidFill>
                  <a:srgbClr val="FF0000"/>
                </a:solidFill>
              </a:rPr>
              <a:t> They </a:t>
            </a:r>
            <a:r>
              <a:rPr lang="en-US" altLang="en-US" dirty="0">
                <a:solidFill>
                  <a:srgbClr val="FF0000"/>
                </a:solidFill>
              </a:rPr>
              <a:t>might go to the Field of Reeds, </a:t>
            </a:r>
            <a:r>
              <a:rPr lang="en-US" altLang="en-US" dirty="0" smtClean="0">
                <a:solidFill>
                  <a:srgbClr val="FF0000"/>
                </a:solidFill>
              </a:rPr>
              <a:t>a </a:t>
            </a:r>
            <a:r>
              <a:rPr lang="en-US" altLang="en-US" dirty="0">
                <a:solidFill>
                  <a:srgbClr val="FF0000"/>
                </a:solidFill>
              </a:rPr>
              <a:t>landscape like Egypt, with rivers to sail on and fields of crops to ensure the dead never went hungry.</a:t>
            </a:r>
          </a:p>
        </p:txBody>
      </p:sp>
      <p:pic>
        <p:nvPicPr>
          <p:cNvPr id="6" name="Picture 5" descr="I:\AN00846100_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3701" y="3887115"/>
            <a:ext cx="3675887" cy="2818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7997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The Book of the Dead</a:t>
            </a:r>
            <a:endParaRPr lang="en-US" dirty="0"/>
          </a:p>
        </p:txBody>
      </p:sp>
      <p:sp>
        <p:nvSpPr>
          <p:cNvPr id="3" name="Content Placeholder 2"/>
          <p:cNvSpPr>
            <a:spLocks noGrp="1"/>
          </p:cNvSpPr>
          <p:nvPr>
            <p:ph idx="1"/>
          </p:nvPr>
        </p:nvSpPr>
        <p:spPr>
          <a:xfrm>
            <a:off x="143555" y="1596540"/>
            <a:ext cx="8229600" cy="4525963"/>
          </a:xfrm>
        </p:spPr>
        <p:txBody>
          <a:bodyPr/>
          <a:lstStyle/>
          <a:p>
            <a:endParaRPr lang="en-US" dirty="0" smtClean="0"/>
          </a:p>
          <a:p>
            <a:endParaRPr lang="en-US" dirty="0"/>
          </a:p>
        </p:txBody>
      </p:sp>
      <p:sp>
        <p:nvSpPr>
          <p:cNvPr id="4" name="Rectangle 3"/>
          <p:cNvSpPr/>
          <p:nvPr/>
        </p:nvSpPr>
        <p:spPr>
          <a:xfrm>
            <a:off x="457200" y="1596540"/>
            <a:ext cx="6400800" cy="1754326"/>
          </a:xfrm>
          <a:prstGeom prst="rect">
            <a:avLst/>
          </a:prstGeom>
        </p:spPr>
        <p:txBody>
          <a:bodyPr wrap="square">
            <a:spAutoFit/>
          </a:bodyPr>
          <a:lstStyle/>
          <a:p>
            <a:r>
              <a:rPr lang="en-US" altLang="en-US" b="1" dirty="0">
                <a:solidFill>
                  <a:srgbClr val="FF0000"/>
                </a:solidFill>
                <a:cs typeface="Arial" panose="020B0604020202020204" pitchFamily="34" charset="0"/>
              </a:rPr>
              <a:t>The Book of the Dead is a collection of spells and illustrations written on  papyrus.</a:t>
            </a:r>
          </a:p>
          <a:p>
            <a:endParaRPr lang="en-US" altLang="en-US" b="1" dirty="0">
              <a:solidFill>
                <a:srgbClr val="FF0000"/>
              </a:solidFill>
              <a:cs typeface="Arial" panose="020B0604020202020204" pitchFamily="34" charset="0"/>
            </a:endParaRPr>
          </a:p>
          <a:p>
            <a:r>
              <a:rPr lang="en-US" altLang="en-US" b="1" dirty="0">
                <a:solidFill>
                  <a:srgbClr val="FF0000"/>
                </a:solidFill>
                <a:cs typeface="Arial" panose="020B0604020202020204" pitchFamily="34" charset="0"/>
              </a:rPr>
              <a:t>The papyrus was rolled, put inside a hollow statue and placed in the tomb with all the other things which the dead person would need for the afterlife.</a:t>
            </a:r>
          </a:p>
        </p:txBody>
      </p:sp>
      <p:pic>
        <p:nvPicPr>
          <p:cNvPr id="5" name="Picture 5" descr="I:\AN00191787_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613" y="3973369"/>
            <a:ext cx="2554987" cy="1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I:\AN00017662_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3640" y="3633748"/>
            <a:ext cx="1385887" cy="211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3309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The Book of the Dead</a:t>
            </a:r>
            <a:endParaRPr lang="en-US" dirty="0"/>
          </a:p>
        </p:txBody>
      </p:sp>
      <p:sp>
        <p:nvSpPr>
          <p:cNvPr id="3" name="Content Placeholder 2"/>
          <p:cNvSpPr>
            <a:spLocks noGrp="1"/>
          </p:cNvSpPr>
          <p:nvPr>
            <p:ph idx="1"/>
          </p:nvPr>
        </p:nvSpPr>
        <p:spPr>
          <a:xfrm>
            <a:off x="143555" y="1596540"/>
            <a:ext cx="8229600" cy="4525963"/>
          </a:xfrm>
        </p:spPr>
        <p:txBody>
          <a:bodyPr/>
          <a:lstStyle/>
          <a:p>
            <a:endParaRPr lang="en-US" dirty="0" smtClean="0"/>
          </a:p>
          <a:p>
            <a:endParaRPr lang="en-US" dirty="0"/>
          </a:p>
        </p:txBody>
      </p:sp>
      <p:sp>
        <p:nvSpPr>
          <p:cNvPr id="4" name="Rectangle 3"/>
          <p:cNvSpPr/>
          <p:nvPr/>
        </p:nvSpPr>
        <p:spPr>
          <a:xfrm>
            <a:off x="457200" y="1596540"/>
            <a:ext cx="6400800" cy="1754326"/>
          </a:xfrm>
          <a:prstGeom prst="rect">
            <a:avLst/>
          </a:prstGeom>
        </p:spPr>
        <p:txBody>
          <a:bodyPr wrap="square">
            <a:spAutoFit/>
          </a:bodyPr>
          <a:lstStyle/>
          <a:p>
            <a:r>
              <a:rPr lang="en-US" altLang="en-US" b="1" dirty="0">
                <a:solidFill>
                  <a:srgbClr val="FF0000"/>
                </a:solidFill>
                <a:cs typeface="Arial" panose="020B0604020202020204" pitchFamily="34" charset="0"/>
              </a:rPr>
              <a:t>The Book of the Dead is a collection of spells and illustrations written on  papyrus.</a:t>
            </a:r>
          </a:p>
          <a:p>
            <a:endParaRPr lang="en-US" altLang="en-US" b="1" dirty="0">
              <a:solidFill>
                <a:srgbClr val="FF0000"/>
              </a:solidFill>
              <a:cs typeface="Arial" panose="020B0604020202020204" pitchFamily="34" charset="0"/>
            </a:endParaRPr>
          </a:p>
          <a:p>
            <a:r>
              <a:rPr lang="en-US" altLang="en-US" b="1" dirty="0">
                <a:solidFill>
                  <a:srgbClr val="FF0000"/>
                </a:solidFill>
                <a:cs typeface="Arial" panose="020B0604020202020204" pitchFamily="34" charset="0"/>
              </a:rPr>
              <a:t>The papyrus was rolled, put inside a hollow statue and placed in the tomb with all the other things which the dead person would need for the afterlife.</a:t>
            </a:r>
          </a:p>
        </p:txBody>
      </p:sp>
      <p:pic>
        <p:nvPicPr>
          <p:cNvPr id="5" name="Picture 5" descr="I:\AN00191787_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613" y="3973369"/>
            <a:ext cx="2554987" cy="1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I:\AN00017662_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3640" y="3633748"/>
            <a:ext cx="1385887" cy="211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0170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The Book of the Dead</a:t>
            </a:r>
            <a:endParaRPr lang="en-US" dirty="0"/>
          </a:p>
        </p:txBody>
      </p:sp>
      <p:sp>
        <p:nvSpPr>
          <p:cNvPr id="3" name="Content Placeholder 2"/>
          <p:cNvSpPr>
            <a:spLocks noGrp="1"/>
          </p:cNvSpPr>
          <p:nvPr>
            <p:ph idx="1"/>
          </p:nvPr>
        </p:nvSpPr>
        <p:spPr>
          <a:xfrm>
            <a:off x="143555" y="1596541"/>
            <a:ext cx="8229600" cy="1527050"/>
          </a:xfrm>
        </p:spPr>
        <p:txBody>
          <a:bodyPr/>
          <a:lstStyle/>
          <a:p>
            <a:endParaRPr lang="en-US" dirty="0" smtClean="0"/>
          </a:p>
          <a:p>
            <a:endParaRPr lang="en-US" dirty="0"/>
          </a:p>
        </p:txBody>
      </p:sp>
      <p:sp>
        <p:nvSpPr>
          <p:cNvPr id="4" name="Rectangle 3"/>
          <p:cNvSpPr/>
          <p:nvPr/>
        </p:nvSpPr>
        <p:spPr>
          <a:xfrm>
            <a:off x="457200" y="1596540"/>
            <a:ext cx="6400800" cy="1200329"/>
          </a:xfrm>
          <a:prstGeom prst="rect">
            <a:avLst/>
          </a:prstGeom>
        </p:spPr>
        <p:txBody>
          <a:bodyPr wrap="square">
            <a:spAutoFit/>
          </a:bodyPr>
          <a:lstStyle/>
          <a:p>
            <a:r>
              <a:rPr lang="en-US" altLang="en-US" b="1" dirty="0">
                <a:solidFill>
                  <a:srgbClr val="FF0000"/>
                </a:solidFill>
              </a:rPr>
              <a:t>The Book of the Dead gave the dead person the knowledge and power to travel through the netherworld (a place the dead went to immediately after death) and enter the afterlife (the final destination of their journey).</a:t>
            </a:r>
            <a:r>
              <a:rPr lang="en-GB" altLang="en-US" b="1" dirty="0">
                <a:solidFill>
                  <a:srgbClr val="FF0000"/>
                </a:solidFill>
              </a:rPr>
              <a:t> </a:t>
            </a:r>
          </a:p>
        </p:txBody>
      </p:sp>
      <p:pic>
        <p:nvPicPr>
          <p:cNvPr id="5" name="Picture 5" descr="I:\AN00686258_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75" y="2955788"/>
            <a:ext cx="7329840" cy="379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4980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The Book of the Dead</a:t>
            </a:r>
            <a:endParaRPr lang="en-US" dirty="0"/>
          </a:p>
        </p:txBody>
      </p:sp>
      <p:sp>
        <p:nvSpPr>
          <p:cNvPr id="3" name="Content Placeholder 2"/>
          <p:cNvSpPr>
            <a:spLocks noGrp="1"/>
          </p:cNvSpPr>
          <p:nvPr>
            <p:ph idx="1"/>
          </p:nvPr>
        </p:nvSpPr>
        <p:spPr>
          <a:xfrm>
            <a:off x="143555" y="1596540"/>
            <a:ext cx="8229600" cy="4525963"/>
          </a:xfrm>
        </p:spPr>
        <p:txBody>
          <a:bodyPr/>
          <a:lstStyle/>
          <a:p>
            <a:endParaRPr lang="en-US" dirty="0" smtClean="0"/>
          </a:p>
          <a:p>
            <a:endParaRPr lang="en-US" dirty="0"/>
          </a:p>
        </p:txBody>
      </p:sp>
      <p:sp>
        <p:nvSpPr>
          <p:cNvPr id="4" name="Rectangle 3"/>
          <p:cNvSpPr/>
          <p:nvPr/>
        </p:nvSpPr>
        <p:spPr>
          <a:xfrm>
            <a:off x="601670" y="2054655"/>
            <a:ext cx="6400800" cy="2031325"/>
          </a:xfrm>
          <a:prstGeom prst="rect">
            <a:avLst/>
          </a:prstGeom>
        </p:spPr>
        <p:txBody>
          <a:bodyPr wrap="square">
            <a:spAutoFit/>
          </a:bodyPr>
          <a:lstStyle/>
          <a:p>
            <a:pPr marL="285750" indent="-285750">
              <a:buFont typeface="Arial" panose="020B0604020202020204" pitchFamily="34" charset="0"/>
              <a:buChar char="•"/>
            </a:pPr>
            <a:r>
              <a:rPr lang="en-GB" altLang="en-US" b="1" dirty="0">
                <a:solidFill>
                  <a:srgbClr val="FF0000"/>
                </a:solidFill>
              </a:rPr>
              <a:t>The Book of the Dead told the dead person about </a:t>
            </a:r>
            <a:r>
              <a:rPr lang="en-US" altLang="en-US" b="1" dirty="0">
                <a:solidFill>
                  <a:srgbClr val="FF0000"/>
                </a:solidFill>
              </a:rPr>
              <a:t>the landscape of </a:t>
            </a:r>
            <a:br>
              <a:rPr lang="en-US" altLang="en-US" b="1" dirty="0">
                <a:solidFill>
                  <a:srgbClr val="FF0000"/>
                </a:solidFill>
              </a:rPr>
            </a:br>
            <a:r>
              <a:rPr lang="en-US" altLang="en-US" b="1" dirty="0">
                <a:solidFill>
                  <a:srgbClr val="FF0000"/>
                </a:solidFill>
              </a:rPr>
              <a:t>the netherworld through which they would </a:t>
            </a:r>
            <a:r>
              <a:rPr lang="en-US" altLang="en-US" b="1" dirty="0" smtClean="0">
                <a:solidFill>
                  <a:srgbClr val="FF0000"/>
                </a:solidFill>
              </a:rPr>
              <a:t>journey.</a:t>
            </a:r>
          </a:p>
          <a:p>
            <a:endParaRPr lang="en-US" altLang="en-US" b="1" dirty="0" smtClean="0">
              <a:solidFill>
                <a:srgbClr val="FF0000"/>
              </a:solidFill>
            </a:endParaRPr>
          </a:p>
          <a:p>
            <a:pPr marL="285750" indent="-285750">
              <a:buFont typeface="Arial" panose="020B0604020202020204" pitchFamily="34" charset="0"/>
              <a:buChar char="•"/>
            </a:pPr>
            <a:r>
              <a:rPr lang="en-US" altLang="en-US" b="1" dirty="0" smtClean="0">
                <a:solidFill>
                  <a:srgbClr val="FF0000"/>
                </a:solidFill>
              </a:rPr>
              <a:t>Tells of the </a:t>
            </a:r>
            <a:r>
              <a:rPr lang="en-US" altLang="en-US" b="1" dirty="0">
                <a:solidFill>
                  <a:srgbClr val="FF0000"/>
                </a:solidFill>
              </a:rPr>
              <a:t>gods and </a:t>
            </a:r>
            <a:r>
              <a:rPr lang="en-US" altLang="en-US" b="1" dirty="0" smtClean="0">
                <a:solidFill>
                  <a:srgbClr val="FF0000"/>
                </a:solidFill>
              </a:rPr>
              <a:t>hostile </a:t>
            </a:r>
            <a:r>
              <a:rPr lang="en-US" altLang="en-US" b="1" dirty="0">
                <a:solidFill>
                  <a:srgbClr val="FF0000"/>
                </a:solidFill>
              </a:rPr>
              <a:t>creatures they would </a:t>
            </a:r>
            <a:r>
              <a:rPr lang="en-US" altLang="en-US" b="1" dirty="0" smtClean="0">
                <a:solidFill>
                  <a:srgbClr val="FF0000"/>
                </a:solidFill>
              </a:rPr>
              <a:t>meet, </a:t>
            </a:r>
            <a:r>
              <a:rPr lang="en-US" altLang="en-US" b="1" dirty="0">
                <a:solidFill>
                  <a:srgbClr val="FF0000"/>
                </a:solidFill>
              </a:rPr>
              <a:t>and the final </a:t>
            </a:r>
            <a:r>
              <a:rPr lang="en-US" altLang="en-US" b="1" dirty="0" err="1" smtClean="0">
                <a:solidFill>
                  <a:srgbClr val="FF0000"/>
                </a:solidFill>
              </a:rPr>
              <a:t>judgement</a:t>
            </a:r>
            <a:r>
              <a:rPr lang="en-US" altLang="en-US" b="1" dirty="0" smtClean="0">
                <a:solidFill>
                  <a:srgbClr val="FF0000"/>
                </a:solidFill>
              </a:rPr>
              <a:t>, </a:t>
            </a:r>
            <a:r>
              <a:rPr lang="en-US" altLang="en-US" b="1" dirty="0">
                <a:solidFill>
                  <a:srgbClr val="FF0000"/>
                </a:solidFill>
              </a:rPr>
              <a:t>to decide </a:t>
            </a:r>
            <a:r>
              <a:rPr lang="en-US" altLang="en-US" b="1" dirty="0" smtClean="0">
                <a:solidFill>
                  <a:srgbClr val="FF0000"/>
                </a:solidFill>
              </a:rPr>
              <a:t>if </a:t>
            </a:r>
            <a:r>
              <a:rPr lang="en-US" altLang="en-US" b="1" dirty="0">
                <a:solidFill>
                  <a:srgbClr val="FF0000"/>
                </a:solidFill>
              </a:rPr>
              <a:t>they would enter the afterlife.</a:t>
            </a:r>
          </a:p>
        </p:txBody>
      </p:sp>
      <p:pic>
        <p:nvPicPr>
          <p:cNvPr id="5" name="Picture 4" descr="I:\AN00374683_002.JPG"/>
          <p:cNvPicPr>
            <a:picLocks noChangeAspect="1" noChangeArrowheads="1"/>
          </p:cNvPicPr>
          <p:nvPr/>
        </p:nvPicPr>
        <p:blipFill>
          <a:blip r:embed="rId2">
            <a:lum bright="-4000" contrast="14000"/>
            <a:extLst>
              <a:ext uri="{28A0092B-C50C-407E-A947-70E740481C1C}">
                <a14:useLocalDpi xmlns:a14="http://schemas.microsoft.com/office/drawing/2010/main" val="0"/>
              </a:ext>
            </a:extLst>
          </a:blip>
          <a:srcRect/>
          <a:stretch>
            <a:fillRect/>
          </a:stretch>
        </p:blipFill>
        <p:spPr bwMode="auto">
          <a:xfrm>
            <a:off x="722657" y="3808981"/>
            <a:ext cx="7056148"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4855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The Book of the Dead</a:t>
            </a:r>
            <a:endParaRPr lang="en-US" dirty="0"/>
          </a:p>
        </p:txBody>
      </p:sp>
      <p:sp>
        <p:nvSpPr>
          <p:cNvPr id="3" name="Content Placeholder 2"/>
          <p:cNvSpPr>
            <a:spLocks noGrp="1"/>
          </p:cNvSpPr>
          <p:nvPr>
            <p:ph idx="1"/>
          </p:nvPr>
        </p:nvSpPr>
        <p:spPr>
          <a:xfrm>
            <a:off x="143555" y="1596540"/>
            <a:ext cx="8229600" cy="4525963"/>
          </a:xfrm>
        </p:spPr>
        <p:txBody>
          <a:bodyPr/>
          <a:lstStyle/>
          <a:p>
            <a:endParaRPr lang="en-US" dirty="0" smtClean="0"/>
          </a:p>
          <a:p>
            <a:endParaRPr lang="en-US" dirty="0" smtClean="0"/>
          </a:p>
          <a:p>
            <a:endParaRPr lang="en-US" dirty="0"/>
          </a:p>
          <a:p>
            <a:endParaRPr lang="en-US" dirty="0"/>
          </a:p>
        </p:txBody>
      </p:sp>
      <p:sp>
        <p:nvSpPr>
          <p:cNvPr id="4" name="Rectangle 3"/>
          <p:cNvSpPr/>
          <p:nvPr/>
        </p:nvSpPr>
        <p:spPr>
          <a:xfrm>
            <a:off x="457200" y="1596540"/>
            <a:ext cx="6400800" cy="2031325"/>
          </a:xfrm>
          <a:prstGeom prst="rect">
            <a:avLst/>
          </a:prstGeom>
        </p:spPr>
        <p:txBody>
          <a:bodyPr wrap="square">
            <a:spAutoFit/>
          </a:bodyPr>
          <a:lstStyle/>
          <a:p>
            <a:pPr marL="285750" indent="-285750">
              <a:buFont typeface="Arial" panose="020B0604020202020204" pitchFamily="34" charset="0"/>
              <a:buChar char="•"/>
            </a:pPr>
            <a:r>
              <a:rPr lang="en-US" altLang="en-US" b="1" dirty="0">
                <a:solidFill>
                  <a:srgbClr val="FF0000"/>
                </a:solidFill>
              </a:rPr>
              <a:t>While the dead person travelled through the netherworld as a spirit </a:t>
            </a:r>
            <a:r>
              <a:rPr lang="en-US" altLang="en-US" b="1" u="sng" dirty="0">
                <a:solidFill>
                  <a:srgbClr val="FF0000"/>
                </a:solidFill>
              </a:rPr>
              <a:t>(</a:t>
            </a:r>
            <a:r>
              <a:rPr lang="en-US" altLang="en-US" b="1" i="1" u="sng" dirty="0" err="1">
                <a:solidFill>
                  <a:srgbClr val="FF0000"/>
                </a:solidFill>
              </a:rPr>
              <a:t>ba</a:t>
            </a:r>
            <a:r>
              <a:rPr lang="en-US" altLang="en-US" b="1" u="sng" dirty="0">
                <a:solidFill>
                  <a:srgbClr val="FF0000"/>
                </a:solidFill>
              </a:rPr>
              <a:t>) </a:t>
            </a:r>
            <a:r>
              <a:rPr lang="en-US" altLang="en-US" b="1" dirty="0">
                <a:solidFill>
                  <a:srgbClr val="FF0000"/>
                </a:solidFill>
              </a:rPr>
              <a:t>their preserved body (mummy) remained in the tomb. </a:t>
            </a:r>
            <a:endParaRPr lang="en-US" altLang="en-US" b="1" dirty="0" smtClean="0">
              <a:solidFill>
                <a:srgbClr val="FF0000"/>
              </a:solidFill>
            </a:endParaRPr>
          </a:p>
          <a:p>
            <a:endParaRPr lang="en-US" altLang="en-US" b="1" dirty="0">
              <a:solidFill>
                <a:srgbClr val="FF0000"/>
              </a:solidFill>
            </a:endParaRPr>
          </a:p>
          <a:p>
            <a:endParaRPr lang="en-US" altLang="en-US" b="1" dirty="0" smtClean="0">
              <a:solidFill>
                <a:srgbClr val="FF0000"/>
              </a:solidFill>
            </a:endParaRPr>
          </a:p>
          <a:p>
            <a:pPr marL="285750" indent="-285750">
              <a:buFont typeface="Arial" panose="020B0604020202020204" pitchFamily="34" charset="0"/>
              <a:buChar char="•"/>
            </a:pPr>
            <a:r>
              <a:rPr lang="en-GB" altLang="en-US" b="1" dirty="0" smtClean="0">
                <a:solidFill>
                  <a:srgbClr val="FF0000"/>
                </a:solidFill>
              </a:rPr>
              <a:t>The </a:t>
            </a:r>
            <a:r>
              <a:rPr lang="en-GB" altLang="en-US" b="1" dirty="0">
                <a:solidFill>
                  <a:srgbClr val="FF0000"/>
                </a:solidFill>
              </a:rPr>
              <a:t>mummy had to be kept safe so that the </a:t>
            </a:r>
            <a:r>
              <a:rPr lang="en-GB" altLang="en-US" b="1" i="1" u="sng" dirty="0" smtClean="0">
                <a:solidFill>
                  <a:srgbClr val="FF0000"/>
                </a:solidFill>
              </a:rPr>
              <a:t>Ba</a:t>
            </a:r>
            <a:r>
              <a:rPr lang="en-GB" altLang="en-US" b="1" dirty="0" smtClean="0">
                <a:solidFill>
                  <a:srgbClr val="FF0000"/>
                </a:solidFill>
              </a:rPr>
              <a:t> </a:t>
            </a:r>
            <a:r>
              <a:rPr lang="en-GB" altLang="en-US" b="1" dirty="0">
                <a:solidFill>
                  <a:srgbClr val="FF0000"/>
                </a:solidFill>
              </a:rPr>
              <a:t>could reunite with the body.</a:t>
            </a:r>
            <a:endParaRPr lang="en-US" altLang="en-US" b="1" dirty="0">
              <a:solidFill>
                <a:srgbClr val="FF0000"/>
              </a:solidFill>
              <a:cs typeface="Arial" panose="020B0604020202020204" pitchFamily="34" charset="0"/>
            </a:endParaRPr>
          </a:p>
        </p:txBody>
      </p:sp>
      <p:pic>
        <p:nvPicPr>
          <p:cNvPr id="5" name="Picture 5" descr="I:\AN00685501_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7135" y="3734410"/>
            <a:ext cx="4643437" cy="297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0709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Mummification - Embalming</a:t>
            </a:r>
            <a:endParaRPr lang="en-US" dirty="0"/>
          </a:p>
        </p:txBody>
      </p:sp>
      <p:sp>
        <p:nvSpPr>
          <p:cNvPr id="3" name="Content Placeholder 2"/>
          <p:cNvSpPr>
            <a:spLocks noGrp="1"/>
          </p:cNvSpPr>
          <p:nvPr>
            <p:ph idx="1"/>
          </p:nvPr>
        </p:nvSpPr>
        <p:spPr>
          <a:xfrm>
            <a:off x="143555" y="1596540"/>
            <a:ext cx="8229600" cy="4525963"/>
          </a:xfrm>
        </p:spPr>
        <p:txBody>
          <a:bodyPr/>
          <a:lstStyle/>
          <a:p>
            <a:pPr>
              <a:buClr>
                <a:schemeClr val="accent2"/>
              </a:buClr>
            </a:pPr>
            <a:r>
              <a:rPr lang="en-CA" dirty="0"/>
              <a:t>First, his body is taken to the tent known as '</a:t>
            </a:r>
            <a:r>
              <a:rPr lang="en-CA" dirty="0" err="1"/>
              <a:t>ibu</a:t>
            </a:r>
            <a:r>
              <a:rPr lang="en-CA" dirty="0"/>
              <a:t>' or the 'place of purification'. </a:t>
            </a:r>
            <a:endParaRPr lang="en-CA" dirty="0" smtClean="0"/>
          </a:p>
          <a:p>
            <a:pPr>
              <a:buClr>
                <a:schemeClr val="accent2"/>
              </a:buClr>
            </a:pPr>
            <a:r>
              <a:rPr lang="en-CA" dirty="0" smtClean="0"/>
              <a:t>There </a:t>
            </a:r>
            <a:r>
              <a:rPr lang="en-CA" dirty="0"/>
              <a:t>the embalmers wash his body with good-smelling palm wine and rinse it with water from the Nile. </a:t>
            </a:r>
            <a:endParaRPr lang="en-US" dirty="0" smtClean="0">
              <a:solidFill>
                <a:srgbClr val="0070C0"/>
              </a:solidFill>
            </a:endParaRPr>
          </a:p>
          <a:p>
            <a:endParaRPr lang="en-US" dirty="0"/>
          </a:p>
        </p:txBody>
      </p:sp>
      <p:pic>
        <p:nvPicPr>
          <p:cNvPr id="5122" name="Picture 2" descr="http://thumbs.media.smithsonianmag.com/filer/Object-at-Hand-Egyptian-Mummy-631.jpg__800x600_q85_cr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1179" y="3855057"/>
            <a:ext cx="5039265" cy="2628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533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Mummification</a:t>
            </a:r>
            <a:endParaRPr lang="en-US" dirty="0"/>
          </a:p>
        </p:txBody>
      </p:sp>
      <p:sp>
        <p:nvSpPr>
          <p:cNvPr id="3" name="Content Placeholder 2"/>
          <p:cNvSpPr>
            <a:spLocks noGrp="1"/>
          </p:cNvSpPr>
          <p:nvPr>
            <p:ph idx="1"/>
          </p:nvPr>
        </p:nvSpPr>
        <p:spPr>
          <a:xfrm>
            <a:off x="143555" y="1596540"/>
            <a:ext cx="8229600" cy="4525963"/>
          </a:xfrm>
        </p:spPr>
        <p:txBody>
          <a:bodyPr/>
          <a:lstStyle/>
          <a:p>
            <a:r>
              <a:rPr lang="en-CA" dirty="0"/>
              <a:t>One of the embalmer's men makes a cut in the left side of the body and removes many of the internal organs. </a:t>
            </a:r>
            <a:endParaRPr lang="en-CA" dirty="0" smtClean="0"/>
          </a:p>
          <a:p>
            <a:r>
              <a:rPr lang="en-CA" dirty="0" smtClean="0"/>
              <a:t>It </a:t>
            </a:r>
            <a:r>
              <a:rPr lang="en-CA" dirty="0"/>
              <a:t>is important to remove these because they are the first part of the body to decompose. </a:t>
            </a:r>
            <a:endParaRPr lang="en-US" dirty="0" smtClean="0"/>
          </a:p>
          <a:p>
            <a:endParaRPr lang="en-US" dirty="0"/>
          </a:p>
        </p:txBody>
      </p:sp>
      <p:pic>
        <p:nvPicPr>
          <p:cNvPr id="1026" name="Picture 2" descr="http://www.history.com/news/history-lists/files/2013/05/mummy-discoveries-ramessesi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5525" y="4192525"/>
            <a:ext cx="3652900" cy="242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265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Mummification</a:t>
            </a:r>
            <a:endParaRPr lang="en-US" dirty="0"/>
          </a:p>
        </p:txBody>
      </p:sp>
      <p:sp>
        <p:nvSpPr>
          <p:cNvPr id="3" name="Content Placeholder 2"/>
          <p:cNvSpPr>
            <a:spLocks noGrp="1"/>
          </p:cNvSpPr>
          <p:nvPr>
            <p:ph idx="1"/>
          </p:nvPr>
        </p:nvSpPr>
        <p:spPr>
          <a:xfrm>
            <a:off x="143555" y="1596540"/>
            <a:ext cx="8229600" cy="4525963"/>
          </a:xfrm>
        </p:spPr>
        <p:txBody>
          <a:bodyPr/>
          <a:lstStyle/>
          <a:p>
            <a:r>
              <a:rPr lang="en-CA" dirty="0"/>
              <a:t>The liver, lungs, stomach and intestines are washed and packed </a:t>
            </a:r>
            <a:r>
              <a:rPr lang="en-CA" dirty="0" smtClean="0"/>
              <a:t>in </a:t>
            </a:r>
            <a:r>
              <a:rPr lang="en-CA" dirty="0" err="1" smtClean="0"/>
              <a:t>Natron</a:t>
            </a:r>
            <a:r>
              <a:rPr lang="en-CA" dirty="0" smtClean="0"/>
              <a:t> which </a:t>
            </a:r>
            <a:r>
              <a:rPr lang="en-CA" dirty="0"/>
              <a:t>will dry them out. </a:t>
            </a:r>
            <a:endParaRPr lang="en-CA" dirty="0" smtClean="0"/>
          </a:p>
          <a:p>
            <a:r>
              <a:rPr lang="en-CA" dirty="0" smtClean="0"/>
              <a:t>The </a:t>
            </a:r>
            <a:r>
              <a:rPr lang="en-CA" dirty="0"/>
              <a:t>heart is not taken out of the body because it is the centre of intelligence and feeling </a:t>
            </a:r>
            <a:r>
              <a:rPr lang="en-CA" dirty="0" smtClean="0"/>
              <a:t>is needed </a:t>
            </a:r>
            <a:r>
              <a:rPr lang="en-CA" dirty="0"/>
              <a:t>in the afterlife. </a:t>
            </a:r>
            <a:endParaRPr lang="en-CA" dirty="0" smtClean="0"/>
          </a:p>
          <a:p>
            <a:r>
              <a:rPr lang="en-CA" dirty="0"/>
              <a:t>A long hook is used to smash the brain and pull it out through the nose. </a:t>
            </a:r>
            <a:endParaRPr lang="en-US" dirty="0" smtClean="0"/>
          </a:p>
          <a:p>
            <a:endParaRPr lang="en-US" dirty="0"/>
          </a:p>
        </p:txBody>
      </p:sp>
      <p:pic>
        <p:nvPicPr>
          <p:cNvPr id="2050" name="Picture 2" descr="http://schools.portnet.k12.ny.us/%7Esfrank/egypt/images/br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1503" y="5261460"/>
            <a:ext cx="4886560" cy="1221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6452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1837</TotalTime>
  <Words>639</Words>
  <Application>Microsoft Office PowerPoint</Application>
  <PresentationFormat>On-screen Show (4:3)</PresentationFormat>
  <Paragraphs>65</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Ancient Egyptian Afterlife</vt:lpstr>
      <vt:lpstr>The Book of the Dead</vt:lpstr>
      <vt:lpstr>The Book of the Dead</vt:lpstr>
      <vt:lpstr>The Book of the Dead</vt:lpstr>
      <vt:lpstr>The Book of the Dead</vt:lpstr>
      <vt:lpstr>The Book of the Dead</vt:lpstr>
      <vt:lpstr>Mummification - Embalming</vt:lpstr>
      <vt:lpstr>Mummification</vt:lpstr>
      <vt:lpstr>Mummification</vt:lpstr>
      <vt:lpstr>Mummification</vt:lpstr>
      <vt:lpstr>Mummification</vt:lpstr>
      <vt:lpstr>Mummification</vt:lpstr>
      <vt:lpstr>The Book of the Dead</vt:lpstr>
      <vt:lpstr>The Spells of the Book of the Dead</vt:lpstr>
      <vt:lpstr>How did you get into the afterlife?</vt:lpstr>
      <vt:lpstr>The Book of the Dead</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Techology Support</cp:lastModifiedBy>
  <cp:revision>24</cp:revision>
  <dcterms:created xsi:type="dcterms:W3CDTF">2013-08-21T19:17:07Z</dcterms:created>
  <dcterms:modified xsi:type="dcterms:W3CDTF">2015-04-15T14:20:22Z</dcterms:modified>
</cp:coreProperties>
</file>